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90" r:id="rId6"/>
    <p:sldMasterId id="2147483700" r:id="rId7"/>
    <p:sldMasterId id="2147483710" r:id="rId8"/>
    <p:sldMasterId id="2147483670" r:id="rId9"/>
  </p:sldMasterIdLst>
  <p:notesMasterIdLst>
    <p:notesMasterId r:id="rId27"/>
  </p:notesMasterIdLst>
  <p:sldIdLst>
    <p:sldId id="256" r:id="rId10"/>
    <p:sldId id="273" r:id="rId11"/>
    <p:sldId id="275" r:id="rId12"/>
    <p:sldId id="276" r:id="rId13"/>
    <p:sldId id="277" r:id="rId14"/>
    <p:sldId id="278" r:id="rId15"/>
    <p:sldId id="279" r:id="rId16"/>
    <p:sldId id="280" r:id="rId17"/>
    <p:sldId id="285" r:id="rId18"/>
    <p:sldId id="289" r:id="rId19"/>
    <p:sldId id="281" r:id="rId20"/>
    <p:sldId id="282" r:id="rId21"/>
    <p:sldId id="283" r:id="rId22"/>
    <p:sldId id="284" r:id="rId23"/>
    <p:sldId id="286"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wna" initials="b"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1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35415-A58F-44CE-B2FE-68E1D144A75F}" type="datetimeFigureOut">
              <a:rPr lang="en-US" smtClean="0"/>
              <a:pPr/>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C23055-0CB8-4592-8292-DE484F4C5A10}" type="slidenum">
              <a:rPr lang="en-US" smtClean="0"/>
              <a:pPr/>
              <a:t>‹#›</a:t>
            </a:fld>
            <a:endParaRPr lang="en-US"/>
          </a:p>
        </p:txBody>
      </p:sp>
    </p:spTree>
    <p:extLst>
      <p:ext uri="{BB962C8B-B14F-4D97-AF65-F5344CB8AC3E}">
        <p14:creationId xmlns:p14="http://schemas.microsoft.com/office/powerpoint/2010/main" val="366033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smtClean="0"/>
              <a:t>Corporate Presentation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smtClean="0"/>
              <a:t>Corporate Presentation Title</a:t>
            </a:r>
            <a:endParaRPr lang="en-US" dirty="0"/>
          </a:p>
        </p:txBody>
      </p:sp>
      <p:sp>
        <p:nvSpPr>
          <p:cNvPr id="30" name="Text Placeholder 29"/>
          <p:cNvSpPr>
            <a:spLocks noGrp="1"/>
          </p:cNvSpPr>
          <p:nvPr>
            <p:ph type="body" sz="quarter" idx="10" hasCustomPrompt="1"/>
          </p:nvPr>
        </p:nvSpPr>
        <p:spPr>
          <a:xfrm>
            <a:off x="6131860" y="2191870"/>
            <a:ext cx="2792505" cy="457200"/>
          </a:xfrm>
          <a:prstGeom prst="rect">
            <a:avLst/>
          </a:prstGeom>
        </p:spPr>
        <p:txBody>
          <a:bodyPr/>
          <a:lstStyle>
            <a:lvl1pPr>
              <a:buNone/>
              <a:defRPr sz="1200" b="1" i="1" baseline="0">
                <a:solidFill>
                  <a:schemeClr val="bg1"/>
                </a:solidFill>
              </a:defRPr>
            </a:lvl1pPr>
          </a:lstStyle>
          <a:p>
            <a:pPr lvl="0"/>
            <a:r>
              <a:rPr lang="en-US" dirty="0" smtClean="0"/>
              <a:t>Heritage Company.</a:t>
            </a:r>
            <a:endParaRPr lang="en-US" dirty="0"/>
          </a:p>
        </p:txBody>
      </p:sp>
      <p:sp>
        <p:nvSpPr>
          <p:cNvPr id="5" name="TextBox 4"/>
          <p:cNvSpPr txBox="1"/>
          <p:nvPr userDrawn="1"/>
        </p:nvSpPr>
        <p:spPr>
          <a:xfrm>
            <a:off x="4818250" y="2196831"/>
            <a:ext cx="3581400" cy="276999"/>
          </a:xfrm>
          <a:prstGeom prst="rect">
            <a:avLst/>
          </a:prstGeom>
          <a:noFill/>
        </p:spPr>
        <p:txBody>
          <a:bodyPr wrap="square" rtlCol="0">
            <a:spAutoFit/>
          </a:bodyPr>
          <a:lstStyle/>
          <a:p>
            <a:r>
              <a:rPr lang="en-US" sz="1200" i="1" dirty="0" smtClean="0">
                <a:solidFill>
                  <a:schemeClr val="bg1"/>
                </a:solidFill>
                <a:latin typeface="Arial" pitchFamily="34" charset="0"/>
                <a:cs typeface="Arial" pitchFamily="34" charset="0"/>
              </a:rPr>
              <a:t>The new identity of </a:t>
            </a:r>
            <a:endParaRPr lang="en-US" sz="1200" b="1" i="1" dirty="0">
              <a:solidFill>
                <a:schemeClr val="bg1"/>
              </a:solidFill>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smtClean="0"/>
              <a:t>Client Presentation Title</a:t>
            </a:r>
            <a:endParaRPr lang="en-US" dirty="0"/>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shape using “picture fill.”</a:t>
            </a: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12" name="Picture 11" descr="BLU.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Then format the shape using “picture fill.”</a:t>
            </a:r>
          </a:p>
        </p:txBody>
      </p:sp>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a:t>
            </a:r>
            <a:endParaRPr lang="en-US" dirty="0"/>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smtClean="0"/>
              <a:t>Divider Title</a:t>
            </a:r>
            <a:endParaRPr lang="en-US" dirty="0"/>
          </a:p>
        </p:txBody>
      </p:sp>
      <p:pic>
        <p:nvPicPr>
          <p:cNvPr id="13" name="Picture 12"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15" name="Picture 14" descr="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7" name="Picture 16"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15" name="Picture 14" descr="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15" name="Picture 14" descr="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4" name="Picture 13" descr="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5" name="Picture 14" descr="2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smtClean="0"/>
              <a:t>Click icon to add graph.</a:t>
            </a:r>
            <a:endParaRPr lang="en-US" dirty="0"/>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smtClean="0"/>
              <a:t>Insert full page photo behind graphic element below.</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smtClean="0"/>
              <a:t>Corporate Presentation Title</a:t>
            </a:r>
            <a:endParaRPr lang="en-US" dirty="0"/>
          </a:p>
        </p:txBody>
      </p:sp>
      <p:sp>
        <p:nvSpPr>
          <p:cNvPr id="30" name="Text Placeholder 29"/>
          <p:cNvSpPr>
            <a:spLocks noGrp="1"/>
          </p:cNvSpPr>
          <p:nvPr>
            <p:ph type="body" sz="quarter" idx="10" hasCustomPrompt="1"/>
          </p:nvPr>
        </p:nvSpPr>
        <p:spPr>
          <a:xfrm>
            <a:off x="6131860" y="2191870"/>
            <a:ext cx="2792505" cy="457200"/>
          </a:xfrm>
          <a:prstGeom prst="rect">
            <a:avLst/>
          </a:prstGeom>
        </p:spPr>
        <p:txBody>
          <a:bodyPr/>
          <a:lstStyle>
            <a:lvl1pPr>
              <a:buNone/>
              <a:defRPr sz="1200" b="1" i="1" baseline="0">
                <a:solidFill>
                  <a:schemeClr val="bg1"/>
                </a:solidFill>
              </a:defRPr>
            </a:lvl1pPr>
          </a:lstStyle>
          <a:p>
            <a:pPr lvl="0"/>
            <a:r>
              <a:rPr lang="en-US" dirty="0" smtClean="0"/>
              <a:t>Heritage Company.</a:t>
            </a:r>
            <a:endParaRPr lang="en-US" dirty="0"/>
          </a:p>
        </p:txBody>
      </p:sp>
      <p:sp>
        <p:nvSpPr>
          <p:cNvPr id="5" name="TextBox 4"/>
          <p:cNvSpPr txBox="1"/>
          <p:nvPr userDrawn="1"/>
        </p:nvSpPr>
        <p:spPr>
          <a:xfrm>
            <a:off x="4818250" y="2196831"/>
            <a:ext cx="3581400" cy="276999"/>
          </a:xfrm>
          <a:prstGeom prst="rect">
            <a:avLst/>
          </a:prstGeom>
          <a:noFill/>
        </p:spPr>
        <p:txBody>
          <a:bodyPr wrap="square" rtlCol="0">
            <a:spAutoFit/>
          </a:bodyPr>
          <a:lstStyle/>
          <a:p>
            <a:r>
              <a:rPr lang="en-US" sz="1200" i="1" dirty="0" smtClean="0">
                <a:solidFill>
                  <a:schemeClr val="bg1"/>
                </a:solidFill>
                <a:latin typeface="Arial" pitchFamily="34" charset="0"/>
                <a:cs typeface="Arial" pitchFamily="34" charset="0"/>
              </a:rPr>
              <a:t>The new identity of </a:t>
            </a:r>
            <a:endParaRPr lang="en-US" sz="1200" b="1" i="1" dirty="0">
              <a:solidFill>
                <a:schemeClr val="bg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smtClean="0"/>
              <a:t>Client Presentation Title</a:t>
            </a:r>
            <a:endParaRPr lang="en-US" dirty="0"/>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shape using “picture fill.”</a:t>
            </a: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smtClean="0"/>
              <a:t>Client Presentation Title</a:t>
            </a:r>
            <a:endParaRPr lang="en-US" dirty="0"/>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shape using “picture fill.”</a:t>
            </a: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12" name="Picture 11" descr="GR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Then format the shape using “picture fill.”</a:t>
            </a:r>
          </a:p>
        </p:txBody>
      </p:sp>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a:t>
            </a:r>
            <a:endParaRPr lang="en-US" dirty="0"/>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smtClean="0"/>
              <a:t>Divider Title</a:t>
            </a:r>
            <a:endParaRPr lang="en-US" dirty="0"/>
          </a:p>
        </p:txBody>
      </p:sp>
      <p:pic>
        <p:nvPicPr>
          <p:cNvPr id="13" name="Picture 12"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15" name="Picture 14" descr="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7" name="Picture 16"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15" name="Picture 14" descr="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15" name="Picture 14" descr="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4" name="Picture 13" descr="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5" name="Picture 14" descr="2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smtClean="0"/>
              <a:t>Click icon to add graph.</a:t>
            </a:r>
            <a:endParaRPr lang="en-US" dirty="0"/>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smtClean="0"/>
              <a:t>Insert full page photo behind graphic element below.</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smtClean="0"/>
              <a:t>Corporate Presentation Title</a:t>
            </a:r>
            <a:endParaRPr lang="en-US" dirty="0"/>
          </a:p>
        </p:txBody>
      </p:sp>
      <p:sp>
        <p:nvSpPr>
          <p:cNvPr id="30" name="Text Placeholder 29"/>
          <p:cNvSpPr>
            <a:spLocks noGrp="1"/>
          </p:cNvSpPr>
          <p:nvPr>
            <p:ph type="body" sz="quarter" idx="10" hasCustomPrompt="1"/>
          </p:nvPr>
        </p:nvSpPr>
        <p:spPr>
          <a:xfrm>
            <a:off x="6131860" y="2191870"/>
            <a:ext cx="2792505" cy="457200"/>
          </a:xfrm>
          <a:prstGeom prst="rect">
            <a:avLst/>
          </a:prstGeom>
        </p:spPr>
        <p:txBody>
          <a:bodyPr/>
          <a:lstStyle>
            <a:lvl1pPr>
              <a:buNone/>
              <a:defRPr sz="1200" b="1" i="1" baseline="0">
                <a:solidFill>
                  <a:schemeClr val="bg1"/>
                </a:solidFill>
              </a:defRPr>
            </a:lvl1pPr>
          </a:lstStyle>
          <a:p>
            <a:pPr lvl="0"/>
            <a:r>
              <a:rPr lang="en-US" dirty="0" smtClean="0"/>
              <a:t>Heritage Company.</a:t>
            </a:r>
            <a:endParaRPr lang="en-US" dirty="0"/>
          </a:p>
        </p:txBody>
      </p:sp>
      <p:sp>
        <p:nvSpPr>
          <p:cNvPr id="5" name="TextBox 4"/>
          <p:cNvSpPr txBox="1"/>
          <p:nvPr userDrawn="1"/>
        </p:nvSpPr>
        <p:spPr>
          <a:xfrm>
            <a:off x="4818250" y="2196831"/>
            <a:ext cx="3581400" cy="276999"/>
          </a:xfrm>
          <a:prstGeom prst="rect">
            <a:avLst/>
          </a:prstGeom>
          <a:noFill/>
        </p:spPr>
        <p:txBody>
          <a:bodyPr wrap="square" rtlCol="0">
            <a:spAutoFit/>
          </a:bodyPr>
          <a:lstStyle/>
          <a:p>
            <a:r>
              <a:rPr lang="en-US" sz="1200" i="1" dirty="0" smtClean="0">
                <a:solidFill>
                  <a:schemeClr val="bg1"/>
                </a:solidFill>
                <a:latin typeface="Arial" pitchFamily="34" charset="0"/>
                <a:cs typeface="Arial" pitchFamily="34" charset="0"/>
              </a:rPr>
              <a:t>The new identity of </a:t>
            </a:r>
            <a:endParaRPr lang="en-US" sz="1200" b="1" i="1" dirty="0">
              <a:solidFill>
                <a:schemeClr val="bg1"/>
              </a:solidFill>
              <a:latin typeface="Arial" pitchFamily="34" charset="0"/>
              <a:cs typeface="Arial"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smtClean="0"/>
              <a:t>Client Presentation Title</a:t>
            </a:r>
            <a:endParaRPr lang="en-US" dirty="0"/>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shape using “picture fill.”</a:t>
            </a: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39" name="Picture 38" descr="OR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Then format the shape using “picture fill.”</a:t>
            </a:r>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a:t>
            </a:r>
            <a:endParaRPr lang="en-US" dirty="0"/>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smtClean="0"/>
              <a:t>Divider Title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12" name="Picture 11" descr="RE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Then format the shape using “picture fill.”</a:t>
            </a:r>
          </a:p>
        </p:txBody>
      </p:sp>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a:t>
            </a:r>
            <a:endParaRPr lang="en-US" dirty="0"/>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smtClean="0"/>
              <a:t>Divider Title</a:t>
            </a:r>
            <a:endParaRPr lang="en-US" dirty="0"/>
          </a:p>
        </p:txBody>
      </p:sp>
      <p:pic>
        <p:nvPicPr>
          <p:cNvPr id="13" name="Picture 12"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15" name="Picture 14" descr="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7" name="Picture 16"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15" name="Picture 14" descr="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15" name="Picture 14" descr="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4" name="Picture 13" descr="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5" name="Picture 14" descr="2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smtClean="0"/>
              <a:t>Click icon to add graph.</a:t>
            </a:r>
            <a:endParaRPr lang="en-US" dirty="0"/>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smtClean="0"/>
              <a:t>Insert full page photo behind graphic element below.</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smtClean="0"/>
              <a:t>Corporate Presentation Title</a:t>
            </a:r>
            <a:endParaRPr lang="en-US" dirty="0"/>
          </a:p>
        </p:txBody>
      </p:sp>
      <p:sp>
        <p:nvSpPr>
          <p:cNvPr id="30" name="Text Placeholder 29"/>
          <p:cNvSpPr>
            <a:spLocks noGrp="1"/>
          </p:cNvSpPr>
          <p:nvPr>
            <p:ph type="body" sz="quarter" idx="10" hasCustomPrompt="1"/>
          </p:nvPr>
        </p:nvSpPr>
        <p:spPr>
          <a:xfrm>
            <a:off x="6131860" y="2191870"/>
            <a:ext cx="2792505" cy="457200"/>
          </a:xfrm>
          <a:prstGeom prst="rect">
            <a:avLst/>
          </a:prstGeom>
        </p:spPr>
        <p:txBody>
          <a:bodyPr/>
          <a:lstStyle>
            <a:lvl1pPr>
              <a:buNone/>
              <a:defRPr sz="1200" b="1" i="1" baseline="0">
                <a:solidFill>
                  <a:schemeClr val="bg1"/>
                </a:solidFill>
              </a:defRPr>
            </a:lvl1pPr>
          </a:lstStyle>
          <a:p>
            <a:pPr lvl="0"/>
            <a:r>
              <a:rPr lang="en-US" dirty="0" smtClean="0"/>
              <a:t>Heritage Company.</a:t>
            </a:r>
            <a:endParaRPr lang="en-US" dirty="0"/>
          </a:p>
        </p:txBody>
      </p:sp>
      <p:sp>
        <p:nvSpPr>
          <p:cNvPr id="5" name="TextBox 4"/>
          <p:cNvSpPr txBox="1"/>
          <p:nvPr userDrawn="1"/>
        </p:nvSpPr>
        <p:spPr>
          <a:xfrm>
            <a:off x="4818250" y="2196831"/>
            <a:ext cx="3581400" cy="276999"/>
          </a:xfrm>
          <a:prstGeom prst="rect">
            <a:avLst/>
          </a:prstGeom>
          <a:noFill/>
        </p:spPr>
        <p:txBody>
          <a:bodyPr wrap="square" rtlCol="0">
            <a:spAutoFit/>
          </a:bodyPr>
          <a:lstStyle/>
          <a:p>
            <a:r>
              <a:rPr lang="en-US" sz="1200" i="1" dirty="0" smtClean="0">
                <a:solidFill>
                  <a:schemeClr val="bg1"/>
                </a:solidFill>
                <a:latin typeface="Arial" pitchFamily="34" charset="0"/>
                <a:cs typeface="Arial" pitchFamily="34" charset="0"/>
              </a:rPr>
              <a:t>The new identity of </a:t>
            </a:r>
            <a:endParaRPr lang="en-US" sz="1200" b="1" i="1" dirty="0">
              <a:solidFill>
                <a:schemeClr val="bg1"/>
              </a:solidFill>
              <a:latin typeface="Arial" pitchFamily="34" charset="0"/>
              <a:cs typeface="Arial"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smtClean="0"/>
              <a:t>Client Presentation Title</a:t>
            </a:r>
            <a:endParaRPr lang="en-US" dirty="0"/>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shape using “picture fill.”</a:t>
            </a: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12" name="Picture 11" descr="PowerPoint_Clea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Then format the shape using “picture fill.”</a:t>
            </a:r>
          </a:p>
        </p:txBody>
      </p:sp>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a:t>
            </a:r>
            <a:endParaRPr lang="en-US" dirty="0"/>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smtClean="0"/>
              <a:t>Divider Title</a:t>
            </a:r>
            <a:endParaRPr lang="en-US" dirty="0"/>
          </a:p>
        </p:txBody>
      </p:sp>
      <p:pic>
        <p:nvPicPr>
          <p:cNvPr id="13" name="Picture 12"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38" name="Picture 37"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5" name="Picture 14"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15" name="Picture 14" descr="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7" name="Picture 16"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15" name="Picture 14" descr="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15" name="Picture 14" descr="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4" name="Picture 13" descr="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5" name="Picture 14" descr="2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smtClean="0"/>
              <a:t>Click icon to add graph.</a:t>
            </a:r>
            <a:endParaRPr lang="en-US" dirty="0"/>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smtClean="0"/>
              <a:t>Insert full page photo behind graphic element below.</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smtClean="0"/>
              <a:t>Corporate Presentation Title</a:t>
            </a:r>
            <a:endParaRPr lang="en-US" dirty="0"/>
          </a:p>
        </p:txBody>
      </p:sp>
      <p:sp>
        <p:nvSpPr>
          <p:cNvPr id="30" name="Text Placeholder 29"/>
          <p:cNvSpPr>
            <a:spLocks noGrp="1"/>
          </p:cNvSpPr>
          <p:nvPr>
            <p:ph type="body" sz="quarter" idx="10" hasCustomPrompt="1"/>
          </p:nvPr>
        </p:nvSpPr>
        <p:spPr>
          <a:xfrm>
            <a:off x="6131860" y="2191870"/>
            <a:ext cx="2792505" cy="457200"/>
          </a:xfrm>
          <a:prstGeom prst="rect">
            <a:avLst/>
          </a:prstGeom>
        </p:spPr>
        <p:txBody>
          <a:bodyPr/>
          <a:lstStyle>
            <a:lvl1pPr>
              <a:buNone/>
              <a:defRPr sz="1200" b="1" i="1" baseline="0">
                <a:solidFill>
                  <a:schemeClr val="bg1"/>
                </a:solidFill>
              </a:defRPr>
            </a:lvl1pPr>
          </a:lstStyle>
          <a:p>
            <a:pPr lvl="0"/>
            <a:r>
              <a:rPr lang="en-US" dirty="0" smtClean="0"/>
              <a:t>Heritage Company.</a:t>
            </a:r>
            <a:endParaRPr lang="en-US" dirty="0"/>
          </a:p>
        </p:txBody>
      </p:sp>
      <p:sp>
        <p:nvSpPr>
          <p:cNvPr id="5" name="TextBox 4"/>
          <p:cNvSpPr txBox="1"/>
          <p:nvPr userDrawn="1"/>
        </p:nvSpPr>
        <p:spPr>
          <a:xfrm>
            <a:off x="4818250" y="2196831"/>
            <a:ext cx="3581400" cy="276999"/>
          </a:xfrm>
          <a:prstGeom prst="rect">
            <a:avLst/>
          </a:prstGeom>
          <a:noFill/>
        </p:spPr>
        <p:txBody>
          <a:bodyPr wrap="square" rtlCol="0">
            <a:spAutoFit/>
          </a:bodyPr>
          <a:lstStyle/>
          <a:p>
            <a:r>
              <a:rPr lang="en-US" sz="1200" i="1" dirty="0" smtClean="0">
                <a:solidFill>
                  <a:schemeClr val="bg1"/>
                </a:solidFill>
                <a:latin typeface="Arial" pitchFamily="34" charset="0"/>
                <a:cs typeface="Arial" pitchFamily="34" charset="0"/>
              </a:rPr>
              <a:t>The new identity of </a:t>
            </a:r>
            <a:endParaRPr lang="en-US" sz="1200" b="1" i="1" dirty="0">
              <a:solidFill>
                <a:schemeClr val="bg1"/>
              </a:solidFill>
              <a:latin typeface="Arial" pitchFamily="34" charset="0"/>
              <a:cs typeface="Arial"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and Date of Presentation</a:t>
            </a:r>
            <a:endParaRPr lang="en-US" dirty="0"/>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smtClean="0"/>
              <a:t>Client Presentation Title</a:t>
            </a:r>
            <a:endParaRPr lang="en-US" dirty="0"/>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shape using “picture fill.”</a:t>
            </a: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12" name="Picture 11" descr="BR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Then format the shape using “picture fill.”</a:t>
            </a:r>
          </a:p>
        </p:txBody>
      </p:sp>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a:t>
            </a:r>
            <a:endParaRPr lang="en-US" dirty="0"/>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smtClean="0"/>
              <a:t>Divider Title</a:t>
            </a:r>
            <a:endParaRPr lang="en-US" dirty="0"/>
          </a:p>
        </p:txBody>
      </p:sp>
      <p:pic>
        <p:nvPicPr>
          <p:cNvPr id="13" name="Picture 12"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15" name="Picture 14"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7" name="Picture 16"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38" name="Picture 37"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18"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5" name="Picture 14"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15" name="Picture 14"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15" name="Picture 14"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4" name="Picture 13"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grpSp>
        <p:nvGrpSpPr>
          <p:cNvPr id="2"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5" name="Picture 14" descr="2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smtClean="0"/>
              <a:t>Click icon to add graph.</a:t>
            </a:r>
            <a:endParaRPr lang="en-US" dirty="0"/>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smtClean="0"/>
              <a:t>DRAFT - CONFIDENTIAL</a:t>
            </a:r>
          </a:p>
        </p:txBody>
      </p:sp>
      <p:pic>
        <p:nvPicPr>
          <p:cNvPr id="19" name="Picture 18"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smtClean="0"/>
              <a:t>Insert full page photo behind graphic element below.</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38" name="Picture 37"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smtClean="0"/>
              <a:t>Click icon to add picture</a:t>
            </a:r>
            <a:endParaRPr lang="en-US" dirty="0"/>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5" name="Picture 14"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8" name="Picture 17"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grpSp>
        <p:nvGrpSpPr>
          <p:cNvPr id="19"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smtClean="0"/>
              <a:t>Bullet (20 pt.)</a:t>
            </a:r>
          </a:p>
          <a:p>
            <a:pPr lvl="1"/>
            <a:r>
              <a:rPr lang="en-US" dirty="0" smtClean="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smtClean="0"/>
              <a:t>Text Head, Text Head (20 pt.)</a:t>
            </a:r>
            <a:endParaRPr lang="en-US" dirty="0"/>
          </a:p>
        </p:txBody>
      </p:sp>
      <p:pic>
        <p:nvPicPr>
          <p:cNvPr id="14" name="Picture 13"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1" name="Picture 10" descr="1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smtClean="0"/>
              <a:t>Click icon to add graph.</a:t>
            </a:r>
            <a:endParaRPr lang="en-US" dirty="0"/>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smtClean="0"/>
              <a:t>XX</a:t>
            </a:r>
          </a:p>
        </p:txBody>
      </p:sp>
      <p:grpSp>
        <p:nvGrpSpPr>
          <p:cNvPr id="20"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Subhead, Subhead, Subhead (20 pt.)</a:t>
            </a:r>
            <a:endParaRPr lang="en-US" dirty="0"/>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smtClean="0"/>
              <a:t>Headline, Headline (36 pt.)</a:t>
            </a:r>
            <a:endParaRPr lang="en-US" dirty="0"/>
          </a:p>
        </p:txBody>
      </p:sp>
      <p:pic>
        <p:nvPicPr>
          <p:cNvPr id="15" name="Picture 14"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8"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smtClean="0"/>
              <a:t>Insert full page photo behind graphic element below.</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9.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23.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8" name="Picture 7" descr="cov.jpg"/>
          <p:cNvPicPr>
            <a:picLocks noChangeAspect="1"/>
          </p:cNvPicPr>
          <p:nvPr/>
        </p:nvPicPr>
        <p:blipFill>
          <a:blip r:embed="rId11"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 id="2147483666" r:id="rId7"/>
    <p:sldLayoutId id="2147483667" r:id="rId8"/>
    <p:sldLayoutId id="2147483668"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7" name="Picture 6" descr="25.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7" name="Picture 6" descr="23.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7" name="Picture 6" descr="22.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7" name="Picture 6" descr="26.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7" name="Picture 6" descr="27.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Presentation to Barclay Owners</a:t>
            </a:r>
          </a:p>
          <a:p>
            <a:r>
              <a:rPr lang="en-US" dirty="0"/>
              <a:t>November 21, 2013</a:t>
            </a:r>
          </a:p>
          <a:p>
            <a:endParaRPr lang="en-US" dirty="0"/>
          </a:p>
        </p:txBody>
      </p:sp>
      <p:sp>
        <p:nvSpPr>
          <p:cNvPr id="5" name="Title 4"/>
          <p:cNvSpPr>
            <a:spLocks noGrp="1"/>
          </p:cNvSpPr>
          <p:nvPr>
            <p:ph type="title"/>
          </p:nvPr>
        </p:nvSpPr>
        <p:spPr/>
        <p:txBody>
          <a:bodyPr/>
          <a:lstStyle/>
          <a:p>
            <a:r>
              <a:rPr lang="en-CA" dirty="0"/>
              <a:t>Window Replacement Project Information Session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19A19590-4039-44D2-A2F2-67EEF9E25EE6}" type="slidenum">
              <a:rPr lang="en-US" smtClean="0"/>
              <a:t>10</a:t>
            </a:fld>
            <a:endParaRPr lang="en-US" dirty="0"/>
          </a:p>
        </p:txBody>
      </p:sp>
      <p:sp>
        <p:nvSpPr>
          <p:cNvPr id="4" name="Title 3"/>
          <p:cNvSpPr>
            <a:spLocks noGrp="1"/>
          </p:cNvSpPr>
          <p:nvPr>
            <p:ph type="title"/>
          </p:nvPr>
        </p:nvSpPr>
        <p:spPr/>
        <p:txBody>
          <a:bodyPr/>
          <a:lstStyle/>
          <a:p>
            <a:r>
              <a:rPr lang="en-CA" dirty="0"/>
              <a:t>Results</a:t>
            </a:r>
            <a:endParaRPr lang="en-US" dirty="0"/>
          </a:p>
        </p:txBody>
      </p:sp>
      <p:sp>
        <p:nvSpPr>
          <p:cNvPr id="5" name="TextBox 4"/>
          <p:cNvSpPr txBox="1"/>
          <p:nvPr/>
        </p:nvSpPr>
        <p:spPr>
          <a:xfrm>
            <a:off x="381000" y="1043978"/>
            <a:ext cx="473719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Replace Sliding Doors and Windows in 2017</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3744462"/>
          </a:xfrm>
          <a:prstGeom prst="rect">
            <a:avLst/>
          </a:prstGeom>
        </p:spPr>
      </p:pic>
    </p:spTree>
    <p:extLst>
      <p:ext uri="{BB962C8B-B14F-4D97-AF65-F5344CB8AC3E}">
        <p14:creationId xmlns:p14="http://schemas.microsoft.com/office/powerpoint/2010/main" val="2376345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529E46DD-C8E2-4F23-96B7-B3227A6F6ECD}" type="slidenum">
              <a:rPr lang="en-US" smtClean="0"/>
              <a:t>11</a:t>
            </a:fld>
            <a:endParaRPr lang="en-US" dirty="0"/>
          </a:p>
        </p:txBody>
      </p:sp>
      <p:sp>
        <p:nvSpPr>
          <p:cNvPr id="4" name="Title 3"/>
          <p:cNvSpPr>
            <a:spLocks noGrp="1"/>
          </p:cNvSpPr>
          <p:nvPr>
            <p:ph type="title"/>
          </p:nvPr>
        </p:nvSpPr>
        <p:spPr/>
        <p:txBody>
          <a:bodyPr/>
          <a:lstStyle/>
          <a:p>
            <a:r>
              <a:rPr lang="en-CA" dirty="0"/>
              <a:t>Results</a:t>
            </a:r>
            <a:endParaRPr lang="en-US" dirty="0"/>
          </a:p>
        </p:txBody>
      </p:sp>
      <p:sp>
        <p:nvSpPr>
          <p:cNvPr id="5" name="Text Placeholder 4"/>
          <p:cNvSpPr>
            <a:spLocks noGrp="1"/>
          </p:cNvSpPr>
          <p:nvPr>
            <p:ph type="body" sz="quarter" idx="17"/>
          </p:nvPr>
        </p:nvSpPr>
        <p:spPr>
          <a:xfrm>
            <a:off x="727157" y="1447800"/>
            <a:ext cx="7045244" cy="4419599"/>
          </a:xfrm>
        </p:spPr>
        <p:txBody>
          <a:bodyPr/>
          <a:lstStyle/>
          <a:p>
            <a:pPr marL="233362" indent="0">
              <a:spcBef>
                <a:spcPts val="1200"/>
              </a:spcBef>
              <a:buNone/>
            </a:pPr>
            <a:r>
              <a:rPr lang="en-CA" sz="2200" dirty="0" smtClean="0"/>
              <a:t>By delaying the window replacement</a:t>
            </a:r>
            <a:endParaRPr lang="en-CA" sz="2200" dirty="0"/>
          </a:p>
          <a:p>
            <a:pPr>
              <a:spcBef>
                <a:spcPts val="1200"/>
              </a:spcBef>
            </a:pPr>
            <a:r>
              <a:rPr lang="en-CA" sz="2200" dirty="0" smtClean="0"/>
              <a:t>Over </a:t>
            </a:r>
            <a:r>
              <a:rPr lang="en-CA" sz="2200" dirty="0"/>
              <a:t>4 years the overall special assessment would be reduced by $112,400 from $2,112,400 to $2,000,000 (5.3%)</a:t>
            </a:r>
          </a:p>
          <a:p>
            <a:pPr>
              <a:spcBef>
                <a:spcPts val="1200"/>
              </a:spcBef>
            </a:pPr>
            <a:r>
              <a:rPr lang="en-CA" sz="2200" dirty="0"/>
              <a:t>The </a:t>
            </a:r>
            <a:r>
              <a:rPr lang="en-CA" sz="2200" u="sng" dirty="0"/>
              <a:t>total yearly</a:t>
            </a:r>
            <a:r>
              <a:rPr lang="en-CA" sz="2200" dirty="0"/>
              <a:t> special assessment would be reduced by $28,100 from $528,100 to $500,000 (5.3%)</a:t>
            </a:r>
          </a:p>
          <a:p>
            <a:pPr>
              <a:spcBef>
                <a:spcPts val="1200"/>
              </a:spcBef>
            </a:pPr>
            <a:r>
              <a:rPr lang="en-CA" sz="2200" dirty="0"/>
              <a:t>The </a:t>
            </a:r>
            <a:r>
              <a:rPr lang="en-CA" sz="2200" u="sng" dirty="0"/>
              <a:t>average yearly </a:t>
            </a:r>
            <a:r>
              <a:rPr lang="en-CA" sz="2200" dirty="0"/>
              <a:t>special assessment for owners would be reduced from $5,618 to $5,319 (5.3%)</a:t>
            </a:r>
          </a:p>
        </p:txBody>
      </p:sp>
    </p:spTree>
    <p:extLst>
      <p:ext uri="{BB962C8B-B14F-4D97-AF65-F5344CB8AC3E}">
        <p14:creationId xmlns:p14="http://schemas.microsoft.com/office/powerpoint/2010/main" val="2296033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CD275F77-54BE-4127-BECD-8F8404E64BBD}" type="slidenum">
              <a:rPr lang="en-US" smtClean="0"/>
              <a:t>12</a:t>
            </a:fld>
            <a:endParaRPr lang="en-US" dirty="0"/>
          </a:p>
        </p:txBody>
      </p:sp>
      <p:sp>
        <p:nvSpPr>
          <p:cNvPr id="4" name="Title 3"/>
          <p:cNvSpPr>
            <a:spLocks noGrp="1"/>
          </p:cNvSpPr>
          <p:nvPr>
            <p:ph type="title"/>
          </p:nvPr>
        </p:nvSpPr>
        <p:spPr/>
        <p:txBody>
          <a:bodyPr/>
          <a:lstStyle/>
          <a:p>
            <a:r>
              <a:rPr lang="en-CA" dirty="0"/>
              <a:t>Analysis</a:t>
            </a:r>
            <a:endParaRPr lang="en-US" dirty="0"/>
          </a:p>
        </p:txBody>
      </p:sp>
      <p:sp>
        <p:nvSpPr>
          <p:cNvPr id="5" name="Text Placeholder 4"/>
          <p:cNvSpPr>
            <a:spLocks noGrp="1"/>
          </p:cNvSpPr>
          <p:nvPr>
            <p:ph type="body" sz="quarter" idx="17"/>
          </p:nvPr>
        </p:nvSpPr>
        <p:spPr>
          <a:xfrm>
            <a:off x="727157" y="1447800"/>
            <a:ext cx="7045244" cy="4419599"/>
          </a:xfrm>
        </p:spPr>
        <p:txBody>
          <a:bodyPr/>
          <a:lstStyle/>
          <a:p>
            <a:pPr>
              <a:spcBef>
                <a:spcPts val="1200"/>
              </a:spcBef>
            </a:pPr>
            <a:r>
              <a:rPr lang="en-CA" sz="2200" dirty="0"/>
              <a:t>If we delay replacement of the fixed windows until 2022, we have seen that the corporation saves $28,100 per year (5.3%) or $112,400 over 4 years</a:t>
            </a:r>
          </a:p>
          <a:p>
            <a:pPr>
              <a:spcBef>
                <a:spcPts val="1200"/>
              </a:spcBef>
            </a:pPr>
            <a:r>
              <a:rPr lang="en-CA" sz="2200" u="sng" dirty="0"/>
              <a:t>However</a:t>
            </a:r>
            <a:r>
              <a:rPr lang="en-CA" sz="2200" dirty="0"/>
              <a:t> by delaying replacement of the fixed windows, the corporation forgoes the reduction in energy costs for the 5 years until new fixed windows are installed (2018-2022) </a:t>
            </a:r>
          </a:p>
        </p:txBody>
      </p:sp>
    </p:spTree>
    <p:extLst>
      <p:ext uri="{BB962C8B-B14F-4D97-AF65-F5344CB8AC3E}">
        <p14:creationId xmlns:p14="http://schemas.microsoft.com/office/powerpoint/2010/main" val="3952972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6AF313A3-81F7-4A00-8E92-A0B93CDB5A8C}" type="slidenum">
              <a:rPr lang="en-US" smtClean="0"/>
              <a:t>13</a:t>
            </a:fld>
            <a:endParaRPr lang="en-US" dirty="0"/>
          </a:p>
        </p:txBody>
      </p:sp>
      <p:sp>
        <p:nvSpPr>
          <p:cNvPr id="4" name="Title 3"/>
          <p:cNvSpPr>
            <a:spLocks noGrp="1"/>
          </p:cNvSpPr>
          <p:nvPr>
            <p:ph type="title"/>
          </p:nvPr>
        </p:nvSpPr>
        <p:spPr/>
        <p:txBody>
          <a:bodyPr/>
          <a:lstStyle/>
          <a:p>
            <a:r>
              <a:rPr lang="en-CA" dirty="0"/>
              <a:t>Analysis</a:t>
            </a:r>
            <a:endParaRPr lang="en-US" dirty="0"/>
          </a:p>
        </p:txBody>
      </p:sp>
      <p:sp>
        <p:nvSpPr>
          <p:cNvPr id="5" name="Text Placeholder 4"/>
          <p:cNvSpPr>
            <a:spLocks noGrp="1"/>
          </p:cNvSpPr>
          <p:nvPr>
            <p:ph type="body" sz="quarter" idx="17"/>
          </p:nvPr>
        </p:nvSpPr>
        <p:spPr>
          <a:xfrm>
            <a:off x="727157" y="1447800"/>
            <a:ext cx="7045244" cy="4419599"/>
          </a:xfrm>
        </p:spPr>
        <p:txBody>
          <a:bodyPr/>
          <a:lstStyle/>
          <a:p>
            <a:pPr>
              <a:spcBef>
                <a:spcPts val="1200"/>
              </a:spcBef>
            </a:pPr>
            <a:r>
              <a:rPr lang="en-CA" sz="2200" dirty="0"/>
              <a:t>The industry standard for energy savings relating to new windows is approximately 10%</a:t>
            </a:r>
          </a:p>
          <a:p>
            <a:pPr>
              <a:spcBef>
                <a:spcPts val="1200"/>
              </a:spcBef>
            </a:pPr>
            <a:r>
              <a:rPr lang="en-CA" sz="2200" dirty="0"/>
              <a:t>The 2014 energy cost for all hydro and gas at the Barclay is estimated at $337,000.  We need to adjust downward to reflect that new windows will reduce heating and A/C costs only. The adjusted figure for heating and A/C alone is estimated at $200,000 per year post </a:t>
            </a:r>
            <a:r>
              <a:rPr lang="en-CA" sz="2200" dirty="0" smtClean="0"/>
              <a:t>2017</a:t>
            </a:r>
            <a:endParaRPr lang="en-CA" sz="2200" dirty="0"/>
          </a:p>
        </p:txBody>
      </p:sp>
    </p:spTree>
    <p:extLst>
      <p:ext uri="{BB962C8B-B14F-4D97-AF65-F5344CB8AC3E}">
        <p14:creationId xmlns:p14="http://schemas.microsoft.com/office/powerpoint/2010/main" val="2748165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21C011B7-D07C-4B69-A73B-A4943E2A8185}" type="slidenum">
              <a:rPr lang="en-US" smtClean="0"/>
              <a:t>14</a:t>
            </a:fld>
            <a:endParaRPr lang="en-US" dirty="0"/>
          </a:p>
        </p:txBody>
      </p:sp>
      <p:sp>
        <p:nvSpPr>
          <p:cNvPr id="4" name="Title 3"/>
          <p:cNvSpPr>
            <a:spLocks noGrp="1"/>
          </p:cNvSpPr>
          <p:nvPr>
            <p:ph type="title"/>
          </p:nvPr>
        </p:nvSpPr>
        <p:spPr/>
        <p:txBody>
          <a:bodyPr/>
          <a:lstStyle/>
          <a:p>
            <a:r>
              <a:rPr lang="en-CA" dirty="0"/>
              <a:t>Analysis</a:t>
            </a:r>
            <a:endParaRPr lang="en-US" dirty="0"/>
          </a:p>
        </p:txBody>
      </p:sp>
      <p:sp>
        <p:nvSpPr>
          <p:cNvPr id="5" name="Text Placeholder 4"/>
          <p:cNvSpPr>
            <a:spLocks noGrp="1"/>
          </p:cNvSpPr>
          <p:nvPr>
            <p:ph type="body" sz="quarter" idx="17"/>
          </p:nvPr>
        </p:nvSpPr>
        <p:spPr>
          <a:xfrm>
            <a:off x="533400" y="1143000"/>
            <a:ext cx="7696200" cy="5029200"/>
          </a:xfrm>
        </p:spPr>
        <p:txBody>
          <a:bodyPr/>
          <a:lstStyle/>
          <a:p>
            <a:pPr>
              <a:spcBef>
                <a:spcPts val="1200"/>
              </a:spcBef>
            </a:pPr>
            <a:r>
              <a:rPr lang="en-CA" sz="1800" dirty="0"/>
              <a:t>The corporation would be forgoing an estimated energy savings from 2018 to 2022  of $200,000 X 10% x 5 years =  </a:t>
            </a:r>
            <a:r>
              <a:rPr lang="en-CA" sz="1800" b="1" dirty="0"/>
              <a:t>$100,000</a:t>
            </a:r>
          </a:p>
          <a:p>
            <a:pPr>
              <a:spcBef>
                <a:spcPts val="1200"/>
              </a:spcBef>
            </a:pPr>
            <a:r>
              <a:rPr lang="en-CA" sz="1800" dirty="0" smtClean="0"/>
              <a:t>So </a:t>
            </a:r>
            <a:r>
              <a:rPr lang="en-CA" sz="1800" dirty="0"/>
              <a:t>although the special assessment could be reduced by a repair and maintenance program, by </a:t>
            </a:r>
            <a:r>
              <a:rPr lang="en-CA" sz="1800" b="1" dirty="0"/>
              <a:t>$112,400 </a:t>
            </a:r>
            <a:r>
              <a:rPr lang="en-CA" sz="1800" dirty="0"/>
              <a:t>from 2014 to 2017, our operating costs from 2018 to 2022 will not be reduced by the estimated $100,000 and may well increase with projected increases to gas and hydro</a:t>
            </a:r>
          </a:p>
          <a:p>
            <a:pPr>
              <a:spcBef>
                <a:spcPts val="1200"/>
              </a:spcBef>
            </a:pPr>
            <a:r>
              <a:rPr lang="en-CA" sz="1800" dirty="0" smtClean="0"/>
              <a:t>Therefore</a:t>
            </a:r>
            <a:r>
              <a:rPr lang="en-CA" sz="1800" dirty="0"/>
              <a:t>, potential total savings would be reduced to approximately $12,400 (</a:t>
            </a:r>
            <a:r>
              <a:rPr lang="en-CA" sz="1800" b="1" dirty="0"/>
              <a:t>$112,400 – $100,000 </a:t>
            </a:r>
            <a:r>
              <a:rPr lang="en-CA" sz="1800" dirty="0"/>
              <a:t>= $12,400) over 9 years, or on average approximately $15 per unit per </a:t>
            </a:r>
            <a:r>
              <a:rPr lang="en-CA" sz="1800" dirty="0" smtClean="0"/>
              <a:t>year</a:t>
            </a:r>
            <a:endParaRPr lang="en-CA" sz="1800" dirty="0"/>
          </a:p>
          <a:p>
            <a:pPr>
              <a:spcBef>
                <a:spcPts val="1200"/>
              </a:spcBef>
            </a:pPr>
            <a:r>
              <a:rPr lang="en-CA" sz="1800" u="sng" dirty="0" smtClean="0"/>
              <a:t>Still to consider</a:t>
            </a:r>
            <a:r>
              <a:rPr lang="en-CA" sz="1800" u="sng" dirty="0"/>
              <a:t>:</a:t>
            </a:r>
            <a:r>
              <a:rPr lang="en-CA" sz="1800" dirty="0"/>
              <a:t> </a:t>
            </a:r>
          </a:p>
          <a:p>
            <a:pPr marL="400050" lvl="1" indent="0">
              <a:spcBef>
                <a:spcPts val="1200"/>
              </a:spcBef>
              <a:buNone/>
            </a:pPr>
            <a:r>
              <a:rPr lang="en-CA" dirty="0" smtClean="0"/>
              <a:t>Owners </a:t>
            </a:r>
            <a:r>
              <a:rPr lang="en-CA" dirty="0"/>
              <a:t>will be disrupted twice instead of once; disruption means taking down curtains and headers twice; concrete work twice; entry into apartments and displacing furniture twice; drywall repairs, impact on resale value and appearance; and savings over 4 years will be minimal.  </a:t>
            </a:r>
          </a:p>
        </p:txBody>
      </p:sp>
    </p:spTree>
    <p:extLst>
      <p:ext uri="{BB962C8B-B14F-4D97-AF65-F5344CB8AC3E}">
        <p14:creationId xmlns:p14="http://schemas.microsoft.com/office/powerpoint/2010/main" val="2703728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21C011B7-D07C-4B69-A73B-A4943E2A8185}" type="slidenum">
              <a:rPr lang="en-US" smtClean="0"/>
              <a:t>15</a:t>
            </a:fld>
            <a:endParaRPr lang="en-US" dirty="0"/>
          </a:p>
        </p:txBody>
      </p:sp>
      <p:sp>
        <p:nvSpPr>
          <p:cNvPr id="4" name="Title 3"/>
          <p:cNvSpPr>
            <a:spLocks noGrp="1"/>
          </p:cNvSpPr>
          <p:nvPr>
            <p:ph type="title"/>
          </p:nvPr>
        </p:nvSpPr>
        <p:spPr/>
        <p:txBody>
          <a:bodyPr/>
          <a:lstStyle/>
          <a:p>
            <a:r>
              <a:rPr lang="en-CA" dirty="0"/>
              <a:t>Analysis</a:t>
            </a:r>
            <a:endParaRPr lang="en-US" dirty="0"/>
          </a:p>
        </p:txBody>
      </p:sp>
      <p:sp>
        <p:nvSpPr>
          <p:cNvPr id="5" name="Text Placeholder 4"/>
          <p:cNvSpPr>
            <a:spLocks noGrp="1"/>
          </p:cNvSpPr>
          <p:nvPr>
            <p:ph type="body" sz="quarter" idx="17"/>
          </p:nvPr>
        </p:nvSpPr>
        <p:spPr>
          <a:xfrm>
            <a:off x="533400" y="1219200"/>
            <a:ext cx="7696200" cy="4648199"/>
          </a:xfrm>
        </p:spPr>
        <p:txBody>
          <a:bodyPr/>
          <a:lstStyle/>
          <a:p>
            <a:pPr marL="0" indent="0">
              <a:spcBef>
                <a:spcPts val="1200"/>
              </a:spcBef>
              <a:buNone/>
            </a:pPr>
            <a:r>
              <a:rPr lang="en-CA" sz="2200" dirty="0" smtClean="0"/>
              <a:t>Beyond the results</a:t>
            </a:r>
            <a:r>
              <a:rPr lang="en-CA" sz="2200" dirty="0"/>
              <a:t>, a second consideration is the 1998 Condominium Act legislation:</a:t>
            </a:r>
          </a:p>
          <a:p>
            <a:pPr>
              <a:spcBef>
                <a:spcPts val="1200"/>
              </a:spcBef>
            </a:pPr>
            <a:r>
              <a:rPr lang="en-CA" dirty="0"/>
              <a:t>Condo boards must ensure that by 2018, the Reserve Fund be “adequate”</a:t>
            </a:r>
          </a:p>
          <a:p>
            <a:pPr>
              <a:spcBef>
                <a:spcPts val="1200"/>
              </a:spcBef>
            </a:pPr>
            <a:r>
              <a:rPr lang="en-CA" dirty="0"/>
              <a:t>“Adequate funding” is generally taken to mean that the annual Reserve Fund contribution should remain the same from year to year except for adjustment for inflation and there be no special assessments for known repair and replacement </a:t>
            </a:r>
            <a:r>
              <a:rPr lang="en-CA" dirty="0" smtClean="0"/>
              <a:t>projects, while keeping the balance positive</a:t>
            </a:r>
            <a:endParaRPr lang="en-CA" dirty="0">
              <a:solidFill>
                <a:srgbClr val="FF0000"/>
              </a:solidFill>
            </a:endParaRPr>
          </a:p>
        </p:txBody>
      </p:sp>
    </p:spTree>
    <p:extLst>
      <p:ext uri="{BB962C8B-B14F-4D97-AF65-F5344CB8AC3E}">
        <p14:creationId xmlns:p14="http://schemas.microsoft.com/office/powerpoint/2010/main" val="188906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21C011B7-D07C-4B69-A73B-A4943E2A8185}" type="slidenum">
              <a:rPr lang="en-US" smtClean="0"/>
              <a:t>16</a:t>
            </a:fld>
            <a:endParaRPr lang="en-US" dirty="0"/>
          </a:p>
        </p:txBody>
      </p:sp>
      <p:sp>
        <p:nvSpPr>
          <p:cNvPr id="4" name="Title 3"/>
          <p:cNvSpPr>
            <a:spLocks noGrp="1"/>
          </p:cNvSpPr>
          <p:nvPr>
            <p:ph type="title"/>
          </p:nvPr>
        </p:nvSpPr>
        <p:spPr/>
        <p:txBody>
          <a:bodyPr/>
          <a:lstStyle/>
          <a:p>
            <a:r>
              <a:rPr lang="en-CA" dirty="0"/>
              <a:t>Analysis</a:t>
            </a:r>
            <a:endParaRPr lang="en-US" dirty="0"/>
          </a:p>
        </p:txBody>
      </p:sp>
      <p:sp>
        <p:nvSpPr>
          <p:cNvPr id="5" name="Text Placeholder 4"/>
          <p:cNvSpPr>
            <a:spLocks noGrp="1"/>
          </p:cNvSpPr>
          <p:nvPr>
            <p:ph type="body" sz="quarter" idx="17"/>
          </p:nvPr>
        </p:nvSpPr>
        <p:spPr>
          <a:xfrm>
            <a:off x="533400" y="1447800"/>
            <a:ext cx="7696200" cy="4419599"/>
          </a:xfrm>
        </p:spPr>
        <p:txBody>
          <a:bodyPr/>
          <a:lstStyle/>
          <a:p>
            <a:r>
              <a:rPr lang="en-CA" sz="2200" dirty="0"/>
              <a:t>Since there is currently a shortfall in the Reserve </a:t>
            </a:r>
            <a:r>
              <a:rPr lang="en-CA" sz="2200" dirty="0">
                <a:solidFill>
                  <a:schemeClr val="tx1">
                    <a:lumMod val="95000"/>
                    <a:lumOff val="5000"/>
                  </a:schemeClr>
                </a:solidFill>
              </a:rPr>
              <a:t>F</a:t>
            </a:r>
            <a:r>
              <a:rPr lang="en-CA" sz="2200" dirty="0"/>
              <a:t>und, that shortfall must be corrected by 2018 irrespective of whether the windows and doors </a:t>
            </a:r>
            <a:r>
              <a:rPr lang="en-CA" sz="2200" dirty="0" smtClean="0"/>
              <a:t>are </a:t>
            </a:r>
            <a:r>
              <a:rPr lang="en-CA" sz="2200" dirty="0"/>
              <a:t>replaced together in 2017 or split and fixed windows delayed until </a:t>
            </a:r>
            <a:r>
              <a:rPr lang="en-CA" sz="2200" dirty="0" smtClean="0"/>
              <a:t>2022</a:t>
            </a:r>
            <a:endParaRPr lang="en-CA" sz="2200" dirty="0"/>
          </a:p>
        </p:txBody>
      </p:sp>
    </p:spTree>
    <p:extLst>
      <p:ext uri="{BB962C8B-B14F-4D97-AF65-F5344CB8AC3E}">
        <p14:creationId xmlns:p14="http://schemas.microsoft.com/office/powerpoint/2010/main" val="2889920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21C011B7-D07C-4B69-A73B-A4943E2A8185}" type="slidenum">
              <a:rPr lang="en-US" smtClean="0"/>
              <a:t>17</a:t>
            </a:fld>
            <a:endParaRPr lang="en-US" dirty="0"/>
          </a:p>
        </p:txBody>
      </p:sp>
      <p:sp>
        <p:nvSpPr>
          <p:cNvPr id="4" name="Title 3"/>
          <p:cNvSpPr>
            <a:spLocks noGrp="1"/>
          </p:cNvSpPr>
          <p:nvPr>
            <p:ph type="title"/>
          </p:nvPr>
        </p:nvSpPr>
        <p:spPr/>
        <p:txBody>
          <a:bodyPr/>
          <a:lstStyle/>
          <a:p>
            <a:r>
              <a:rPr lang="en-CA" dirty="0"/>
              <a:t>Conclusion</a:t>
            </a:r>
            <a:endParaRPr lang="en-US" dirty="0"/>
          </a:p>
        </p:txBody>
      </p:sp>
      <p:sp>
        <p:nvSpPr>
          <p:cNvPr id="5" name="Text Placeholder 4"/>
          <p:cNvSpPr>
            <a:spLocks noGrp="1"/>
          </p:cNvSpPr>
          <p:nvPr>
            <p:ph type="body" sz="quarter" idx="17"/>
          </p:nvPr>
        </p:nvSpPr>
        <p:spPr>
          <a:xfrm>
            <a:off x="533400" y="1447800"/>
            <a:ext cx="7696200" cy="4419599"/>
          </a:xfrm>
        </p:spPr>
        <p:txBody>
          <a:bodyPr/>
          <a:lstStyle/>
          <a:p>
            <a:pPr>
              <a:spcBef>
                <a:spcPts val="1200"/>
              </a:spcBef>
            </a:pPr>
            <a:r>
              <a:rPr lang="en-CA" sz="2200" dirty="0"/>
              <a:t>If according to the Act, the Corporation must fund the replacement of all sliding doors and fixed windows by 2018, and without reasonable expectations of significant savings, the project must realistically and legally proceed as soon as possible</a:t>
            </a:r>
          </a:p>
          <a:p>
            <a:pPr>
              <a:spcBef>
                <a:spcPts val="1200"/>
              </a:spcBef>
            </a:pPr>
            <a:r>
              <a:rPr lang="en-CA" sz="2200" dirty="0"/>
              <a:t>Consequently, contributions need to start in January 2014, </a:t>
            </a:r>
            <a:r>
              <a:rPr lang="en-CA" sz="2200" dirty="0" smtClean="0"/>
              <a:t>in </a:t>
            </a:r>
            <a:r>
              <a:rPr lang="en-CA" sz="2200" smtClean="0"/>
              <a:t>order for </a:t>
            </a:r>
            <a:r>
              <a:rPr lang="en-CA" sz="2200" dirty="0" smtClean="0"/>
              <a:t>the special assessment to be spread over 4 years rather than 3, or 2 or 1 which would make the yearly special assessment that much bigger.  </a:t>
            </a:r>
            <a:endParaRPr lang="en-CA" sz="2200" dirty="0">
              <a:solidFill>
                <a:srgbClr val="FF0000"/>
              </a:solidFill>
            </a:endParaRPr>
          </a:p>
        </p:txBody>
      </p:sp>
    </p:spTree>
    <p:extLst>
      <p:ext uri="{BB962C8B-B14F-4D97-AF65-F5344CB8AC3E}">
        <p14:creationId xmlns:p14="http://schemas.microsoft.com/office/powerpoint/2010/main" val="3367862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5"/>
          </p:nvPr>
        </p:nvSpPr>
        <p:spPr/>
        <p:txBody>
          <a:bodyPr/>
          <a:lstStyle/>
          <a:p>
            <a:fld id="{43D51647-572D-4AF1-9EFA-679BA4AD9782}" type="slidenum">
              <a:rPr lang="en-US" smtClean="0"/>
              <a:t>2</a:t>
            </a:fld>
            <a:endParaRPr lang="en-US" dirty="0"/>
          </a:p>
        </p:txBody>
      </p:sp>
      <p:sp>
        <p:nvSpPr>
          <p:cNvPr id="12" name="Title 11"/>
          <p:cNvSpPr>
            <a:spLocks noGrp="1"/>
          </p:cNvSpPr>
          <p:nvPr>
            <p:ph type="title"/>
          </p:nvPr>
        </p:nvSpPr>
        <p:spPr/>
        <p:txBody>
          <a:bodyPr/>
          <a:lstStyle/>
          <a:p>
            <a:r>
              <a:rPr lang="en-CA" dirty="0">
                <a:solidFill>
                  <a:schemeClr val="bg2">
                    <a:lumMod val="10000"/>
                  </a:schemeClr>
                </a:solidFill>
              </a:rPr>
              <a:t>Introduction: </a:t>
            </a:r>
            <a:r>
              <a:rPr lang="en-CA" dirty="0" err="1" smtClean="0">
                <a:solidFill>
                  <a:schemeClr val="bg2">
                    <a:lumMod val="10000"/>
                  </a:schemeClr>
                </a:solidFill>
              </a:rPr>
              <a:t>exp</a:t>
            </a:r>
            <a:r>
              <a:rPr lang="en-CA" dirty="0" smtClean="0">
                <a:solidFill>
                  <a:schemeClr val="bg2">
                    <a:lumMod val="10000"/>
                  </a:schemeClr>
                </a:solidFill>
              </a:rPr>
              <a:t> Services</a:t>
            </a:r>
            <a:endParaRPr lang="en-US" dirty="0"/>
          </a:p>
        </p:txBody>
      </p:sp>
      <p:sp>
        <p:nvSpPr>
          <p:cNvPr id="16" name="Text Placeholder 15"/>
          <p:cNvSpPr>
            <a:spLocks noGrp="1"/>
          </p:cNvSpPr>
          <p:nvPr>
            <p:ph type="body" sz="quarter" idx="17"/>
          </p:nvPr>
        </p:nvSpPr>
        <p:spPr>
          <a:xfrm>
            <a:off x="727156" y="1447800"/>
            <a:ext cx="7731044" cy="4419599"/>
          </a:xfrm>
        </p:spPr>
        <p:txBody>
          <a:bodyPr/>
          <a:lstStyle/>
          <a:p>
            <a:pPr hangingPunct="0">
              <a:spcBef>
                <a:spcPts val="1200"/>
              </a:spcBef>
            </a:pPr>
            <a:r>
              <a:rPr lang="en-CA" sz="1800" b="1" dirty="0" smtClean="0"/>
              <a:t>Exp</a:t>
            </a:r>
            <a:r>
              <a:rPr lang="en-CA" sz="1800" dirty="0" smtClean="0"/>
              <a:t> </a:t>
            </a:r>
            <a:r>
              <a:rPr lang="en-CA" sz="1800" dirty="0"/>
              <a:t>is one of the industry leaders in building engineering services, and has extensive experience in feasibility studies, facility condition assessments, technical audits, reserve fund studies, third party design reviews, and quality assurance during construction.  We provide multi-disciplinary engineering and problem solving services to the highest professional standard and meet our clients’ needs through workable solutions and responsive communication. </a:t>
            </a:r>
            <a:endParaRPr lang="en-US" sz="1800" dirty="0"/>
          </a:p>
          <a:p>
            <a:pPr hangingPunct="0">
              <a:spcBef>
                <a:spcPts val="1200"/>
              </a:spcBef>
            </a:pPr>
            <a:r>
              <a:rPr lang="en-US" sz="1800" b="1" dirty="0" smtClean="0"/>
              <a:t>Ms</a:t>
            </a:r>
            <a:r>
              <a:rPr lang="en-US" sz="1800" b="1" dirty="0"/>
              <a:t>. Chantal Wegner, </a:t>
            </a:r>
            <a:r>
              <a:rPr lang="en-US" sz="1800" b="1" dirty="0" err="1"/>
              <a:t>M.A.Sc</a:t>
            </a:r>
            <a:r>
              <a:rPr lang="en-US" sz="1800" b="1" dirty="0"/>
              <a:t>., P.Eng. – Division Manager, Building Engineering Services –</a:t>
            </a:r>
            <a:r>
              <a:rPr lang="en-US" sz="1800" dirty="0"/>
              <a:t> </a:t>
            </a:r>
            <a:r>
              <a:rPr lang="en-US" sz="1800" dirty="0" smtClean="0"/>
              <a:t>I have over </a:t>
            </a:r>
            <a:r>
              <a:rPr lang="en-US" sz="1800" dirty="0"/>
              <a:t>19 years of </a:t>
            </a:r>
            <a:r>
              <a:rPr lang="en-US" sz="1800" dirty="0" smtClean="0"/>
              <a:t>building engineering experience and extensive </a:t>
            </a:r>
            <a:r>
              <a:rPr lang="en-US" sz="1800" dirty="0"/>
              <a:t>experience in the consulting engineering and construction </a:t>
            </a:r>
            <a:r>
              <a:rPr lang="en-US" sz="1800" dirty="0" smtClean="0"/>
              <a:t>industries (encompassing structural and </a:t>
            </a:r>
            <a:r>
              <a:rPr lang="en-US" sz="1800" dirty="0"/>
              <a:t>building </a:t>
            </a:r>
            <a:r>
              <a:rPr lang="en-US" sz="1800" dirty="0" smtClean="0"/>
              <a:t>envelope component assessments, such as windows </a:t>
            </a:r>
            <a:r>
              <a:rPr lang="en-US" sz="1800" dirty="0"/>
              <a:t>and </a:t>
            </a:r>
            <a:r>
              <a:rPr lang="en-US" sz="1800" dirty="0" smtClean="0"/>
              <a:t>building rehabilitation).  I have also been preforming Reserve Fund Studies for over 19 years.</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CEFE2C56-57B1-4D29-BF1C-B8934A9AF39F}" type="slidenum">
              <a:rPr lang="en-US" smtClean="0"/>
              <a:t>3</a:t>
            </a:fld>
            <a:endParaRPr lang="en-US" dirty="0"/>
          </a:p>
        </p:txBody>
      </p:sp>
      <p:sp>
        <p:nvSpPr>
          <p:cNvPr id="4" name="Title 3"/>
          <p:cNvSpPr>
            <a:spLocks noGrp="1"/>
          </p:cNvSpPr>
          <p:nvPr>
            <p:ph type="title"/>
          </p:nvPr>
        </p:nvSpPr>
        <p:spPr/>
        <p:txBody>
          <a:bodyPr/>
          <a:lstStyle/>
          <a:p>
            <a:r>
              <a:rPr lang="en-CA" dirty="0"/>
              <a:t>Introduction</a:t>
            </a:r>
            <a:endParaRPr lang="en-US" dirty="0"/>
          </a:p>
        </p:txBody>
      </p:sp>
      <p:sp>
        <p:nvSpPr>
          <p:cNvPr id="5" name="Text Placeholder 4"/>
          <p:cNvSpPr>
            <a:spLocks noGrp="1"/>
          </p:cNvSpPr>
          <p:nvPr>
            <p:ph type="body" sz="quarter" idx="17"/>
          </p:nvPr>
        </p:nvSpPr>
        <p:spPr>
          <a:xfrm>
            <a:off x="727157" y="1447800"/>
            <a:ext cx="7045244" cy="4419599"/>
          </a:xfrm>
        </p:spPr>
        <p:txBody>
          <a:bodyPr/>
          <a:lstStyle/>
          <a:p>
            <a:pPr>
              <a:spcBef>
                <a:spcPts val="1200"/>
              </a:spcBef>
            </a:pPr>
            <a:r>
              <a:rPr lang="en-CA" sz="2200" dirty="0"/>
              <a:t>This presentation is in response to a petition received by the Board on September 20, 2013</a:t>
            </a:r>
          </a:p>
          <a:p>
            <a:pPr>
              <a:spcBef>
                <a:spcPts val="1200"/>
              </a:spcBef>
            </a:pPr>
            <a:r>
              <a:rPr lang="en-CA" sz="2200" dirty="0"/>
              <a:t>The petition had three requests:</a:t>
            </a:r>
          </a:p>
          <a:p>
            <a:pPr lvl="1">
              <a:spcBef>
                <a:spcPts val="1200"/>
              </a:spcBef>
              <a:buFont typeface="Symbol" pitchFamily="18" charset="2"/>
              <a:buChar char="-"/>
            </a:pPr>
            <a:r>
              <a:rPr lang="en-CA" dirty="0"/>
              <a:t>Rescind the special assessment</a:t>
            </a:r>
          </a:p>
          <a:p>
            <a:pPr lvl="1">
              <a:spcBef>
                <a:spcPts val="1200"/>
              </a:spcBef>
              <a:buFont typeface="Symbol" pitchFamily="18" charset="2"/>
              <a:buChar char="-"/>
            </a:pPr>
            <a:r>
              <a:rPr lang="en-CA" dirty="0"/>
              <a:t>Implement a maintenance and repair program to extend the life of the windows and doors</a:t>
            </a:r>
          </a:p>
          <a:p>
            <a:pPr lvl="1">
              <a:spcBef>
                <a:spcPts val="1200"/>
              </a:spcBef>
              <a:buFont typeface="Symbol" pitchFamily="18" charset="2"/>
              <a:buChar char="-"/>
            </a:pPr>
            <a:r>
              <a:rPr lang="en-CA" dirty="0"/>
              <a:t>Contract for the immediate re-caulking of all windows of the Barclay at no additional cost</a:t>
            </a:r>
          </a:p>
        </p:txBody>
      </p:sp>
    </p:spTree>
    <p:extLst>
      <p:ext uri="{BB962C8B-B14F-4D97-AF65-F5344CB8AC3E}">
        <p14:creationId xmlns:p14="http://schemas.microsoft.com/office/powerpoint/2010/main" val="1987937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A7E66A16-AF32-459E-93CE-3F8EDEA4BC18}" type="slidenum">
              <a:rPr lang="en-US" smtClean="0"/>
              <a:t>4</a:t>
            </a:fld>
            <a:endParaRPr lang="en-US" dirty="0"/>
          </a:p>
        </p:txBody>
      </p:sp>
      <p:sp>
        <p:nvSpPr>
          <p:cNvPr id="4" name="Title 3"/>
          <p:cNvSpPr>
            <a:spLocks noGrp="1"/>
          </p:cNvSpPr>
          <p:nvPr>
            <p:ph type="title"/>
          </p:nvPr>
        </p:nvSpPr>
        <p:spPr/>
        <p:txBody>
          <a:bodyPr/>
          <a:lstStyle/>
          <a:p>
            <a:r>
              <a:rPr lang="en-CA" dirty="0"/>
              <a:t>Introduction</a:t>
            </a:r>
            <a:endParaRPr lang="en-US" dirty="0"/>
          </a:p>
        </p:txBody>
      </p:sp>
      <p:sp>
        <p:nvSpPr>
          <p:cNvPr id="5" name="Text Placeholder 4"/>
          <p:cNvSpPr>
            <a:spLocks noGrp="1"/>
          </p:cNvSpPr>
          <p:nvPr>
            <p:ph type="body" sz="quarter" idx="17"/>
          </p:nvPr>
        </p:nvSpPr>
        <p:spPr>
          <a:xfrm>
            <a:off x="727157" y="1447800"/>
            <a:ext cx="7045244" cy="4419599"/>
          </a:xfrm>
        </p:spPr>
        <p:txBody>
          <a:bodyPr/>
          <a:lstStyle/>
          <a:p>
            <a:pPr>
              <a:spcBef>
                <a:spcPts val="1200"/>
              </a:spcBef>
            </a:pPr>
            <a:r>
              <a:rPr lang="en-CA" sz="2200" dirty="0"/>
              <a:t>This presentation will review in more detail the possibility of implementing a maintenance and repair program to extend the life of the sliding </a:t>
            </a:r>
            <a:r>
              <a:rPr lang="en-CA" sz="2200" dirty="0" smtClean="0"/>
              <a:t>glass doors </a:t>
            </a:r>
            <a:r>
              <a:rPr lang="en-CA" sz="2200" dirty="0"/>
              <a:t>and fixed windows </a:t>
            </a:r>
          </a:p>
          <a:p>
            <a:pPr>
              <a:spcBef>
                <a:spcPts val="1200"/>
              </a:spcBef>
            </a:pPr>
            <a:r>
              <a:rPr lang="en-CA" sz="2200" dirty="0"/>
              <a:t>Answer questions</a:t>
            </a:r>
          </a:p>
        </p:txBody>
      </p:sp>
    </p:spTree>
    <p:extLst>
      <p:ext uri="{BB962C8B-B14F-4D97-AF65-F5344CB8AC3E}">
        <p14:creationId xmlns:p14="http://schemas.microsoft.com/office/powerpoint/2010/main" val="2742853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8A2E8C29-A236-426C-BCC9-8E936924BAB7}" type="slidenum">
              <a:rPr lang="en-US" smtClean="0"/>
              <a:t>5</a:t>
            </a:fld>
            <a:endParaRPr lang="en-US" dirty="0"/>
          </a:p>
        </p:txBody>
      </p:sp>
      <p:sp>
        <p:nvSpPr>
          <p:cNvPr id="4" name="Title 3"/>
          <p:cNvSpPr>
            <a:spLocks noGrp="1"/>
          </p:cNvSpPr>
          <p:nvPr>
            <p:ph type="title"/>
          </p:nvPr>
        </p:nvSpPr>
        <p:spPr>
          <a:xfrm>
            <a:off x="727157" y="163032"/>
            <a:ext cx="6816644" cy="1056167"/>
          </a:xfrm>
        </p:spPr>
        <p:txBody>
          <a:bodyPr/>
          <a:lstStyle/>
          <a:p>
            <a:r>
              <a:rPr lang="en-CA" sz="3200" dirty="0"/>
              <a:t>Background: </a:t>
            </a:r>
            <a:r>
              <a:rPr lang="en-CA" sz="3200" dirty="0" err="1" smtClean="0"/>
              <a:t>exp</a:t>
            </a:r>
            <a:r>
              <a:rPr lang="en-CA" sz="3200" dirty="0" smtClean="0"/>
              <a:t> August Presentation</a:t>
            </a:r>
            <a:endParaRPr lang="en-US" sz="3200" dirty="0"/>
          </a:p>
        </p:txBody>
      </p:sp>
      <p:sp>
        <p:nvSpPr>
          <p:cNvPr id="5" name="Text Placeholder 4"/>
          <p:cNvSpPr>
            <a:spLocks noGrp="1"/>
          </p:cNvSpPr>
          <p:nvPr>
            <p:ph type="body" sz="quarter" idx="17"/>
          </p:nvPr>
        </p:nvSpPr>
        <p:spPr>
          <a:xfrm>
            <a:off x="727157" y="1447800"/>
            <a:ext cx="7045244" cy="4419600"/>
          </a:xfrm>
        </p:spPr>
        <p:txBody>
          <a:bodyPr/>
          <a:lstStyle/>
          <a:p>
            <a:pPr>
              <a:spcBef>
                <a:spcPts val="1200"/>
              </a:spcBef>
            </a:pPr>
            <a:r>
              <a:rPr lang="en-CA" sz="2200" dirty="0" smtClean="0"/>
              <a:t>Prior to the </a:t>
            </a:r>
            <a:r>
              <a:rPr lang="en-CA" sz="2200" dirty="0" err="1" smtClean="0"/>
              <a:t>exp</a:t>
            </a:r>
            <a:r>
              <a:rPr lang="en-CA" sz="2200" dirty="0" smtClean="0"/>
              <a:t> August presentation 7 </a:t>
            </a:r>
            <a:r>
              <a:rPr lang="en-CA" sz="2200" dirty="0"/>
              <a:t>condo units, the party room and swimming </a:t>
            </a:r>
            <a:r>
              <a:rPr lang="en-CA" sz="2200" dirty="0" smtClean="0"/>
              <a:t>pool were examine and it was concluded </a:t>
            </a:r>
            <a:r>
              <a:rPr lang="en-CA" sz="2200" dirty="0"/>
              <a:t>that:</a:t>
            </a:r>
          </a:p>
          <a:p>
            <a:pPr lvl="1">
              <a:spcBef>
                <a:spcPts val="1200"/>
              </a:spcBef>
              <a:buFont typeface="Symbol" pitchFamily="18" charset="2"/>
              <a:buChar char="-"/>
            </a:pPr>
            <a:r>
              <a:rPr lang="en-CA" dirty="0"/>
              <a:t>Sliding glass doors are in need of replacement within 2 years</a:t>
            </a:r>
          </a:p>
          <a:p>
            <a:pPr lvl="1">
              <a:spcBef>
                <a:spcPts val="1200"/>
              </a:spcBef>
              <a:buFont typeface="Symbol" pitchFamily="18" charset="2"/>
              <a:buChar char="-"/>
            </a:pPr>
            <a:r>
              <a:rPr lang="en-CA" dirty="0"/>
              <a:t>Replacement of fixed windows, with repair and maintenance, could be delayed 5 to 7 (no later than 2022)</a:t>
            </a:r>
          </a:p>
          <a:p>
            <a:pPr lvl="1">
              <a:spcBef>
                <a:spcPts val="1200"/>
              </a:spcBef>
              <a:buFont typeface="Symbol" pitchFamily="18" charset="2"/>
              <a:buChar char="-"/>
            </a:pPr>
            <a:r>
              <a:rPr lang="en-CA" dirty="0"/>
              <a:t>However, the recommendation was that both sliding glass doors and fixed window assemblies should be replaced together no later than 2017 to obtain a better seal between window units, better installation, reduce costs and </a:t>
            </a:r>
            <a:r>
              <a:rPr lang="en-CA" dirty="0" smtClean="0"/>
              <a:t>reduced disruption </a:t>
            </a:r>
            <a:r>
              <a:rPr lang="en-CA" dirty="0"/>
              <a:t>to </a:t>
            </a:r>
            <a:r>
              <a:rPr lang="en-CA" dirty="0" smtClean="0"/>
              <a:t>owners</a:t>
            </a:r>
            <a:endParaRPr lang="en-CA" dirty="0"/>
          </a:p>
        </p:txBody>
      </p:sp>
    </p:spTree>
    <p:extLst>
      <p:ext uri="{BB962C8B-B14F-4D97-AF65-F5344CB8AC3E}">
        <p14:creationId xmlns:p14="http://schemas.microsoft.com/office/powerpoint/2010/main" val="3599789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98DA2C13-0786-40C7-8823-D823F1FB75D1}" type="slidenum">
              <a:rPr lang="en-US" smtClean="0"/>
              <a:t>6</a:t>
            </a:fld>
            <a:endParaRPr lang="en-US" dirty="0"/>
          </a:p>
        </p:txBody>
      </p:sp>
      <p:sp>
        <p:nvSpPr>
          <p:cNvPr id="4" name="Title 3"/>
          <p:cNvSpPr>
            <a:spLocks noGrp="1"/>
          </p:cNvSpPr>
          <p:nvPr>
            <p:ph type="title"/>
          </p:nvPr>
        </p:nvSpPr>
        <p:spPr>
          <a:xfrm>
            <a:off x="727156" y="163033"/>
            <a:ext cx="7197643" cy="853978"/>
          </a:xfrm>
        </p:spPr>
        <p:txBody>
          <a:bodyPr/>
          <a:lstStyle/>
          <a:p>
            <a:r>
              <a:rPr lang="en-CA" dirty="0"/>
              <a:t>Background: Selection </a:t>
            </a:r>
            <a:r>
              <a:rPr lang="en-CA" dirty="0" smtClean="0"/>
              <a:t>Criteria</a:t>
            </a:r>
            <a:endParaRPr lang="en-US" dirty="0"/>
          </a:p>
        </p:txBody>
      </p:sp>
      <p:sp>
        <p:nvSpPr>
          <p:cNvPr id="5" name="Text Placeholder 4"/>
          <p:cNvSpPr>
            <a:spLocks noGrp="1"/>
          </p:cNvSpPr>
          <p:nvPr>
            <p:ph type="body" sz="quarter" idx="17"/>
          </p:nvPr>
        </p:nvSpPr>
        <p:spPr>
          <a:xfrm>
            <a:off x="727157" y="1447800"/>
            <a:ext cx="7045244" cy="4419599"/>
          </a:xfrm>
        </p:spPr>
        <p:txBody>
          <a:bodyPr/>
          <a:lstStyle/>
          <a:p>
            <a:pPr>
              <a:spcBef>
                <a:spcPts val="1200"/>
              </a:spcBef>
            </a:pPr>
            <a:r>
              <a:rPr lang="en-CA" sz="2200" dirty="0"/>
              <a:t>It is important to understand the basis for selecting the units to be examined:</a:t>
            </a:r>
          </a:p>
          <a:p>
            <a:pPr lvl="1">
              <a:spcBef>
                <a:spcPts val="1200"/>
              </a:spcBef>
              <a:buFont typeface="Symbol" pitchFamily="18" charset="2"/>
              <a:buChar char="-"/>
            </a:pPr>
            <a:r>
              <a:rPr lang="en-CA" dirty="0" err="1" smtClean="0"/>
              <a:t>Exp</a:t>
            </a:r>
            <a:r>
              <a:rPr lang="en-CA" dirty="0" smtClean="0"/>
              <a:t> requested that windows and sliding doors with problems and without problems be randomly chosen.</a:t>
            </a:r>
          </a:p>
          <a:p>
            <a:pPr lvl="1">
              <a:spcBef>
                <a:spcPts val="1200"/>
              </a:spcBef>
              <a:buFont typeface="Symbol" pitchFamily="18" charset="2"/>
              <a:buChar char="-"/>
            </a:pPr>
            <a:r>
              <a:rPr lang="en-CA" dirty="0" smtClean="0"/>
              <a:t>Suites were chosen from all elevations and at different heights within the building</a:t>
            </a:r>
            <a:r>
              <a:rPr lang="en-CA" dirty="0"/>
              <a:t>.</a:t>
            </a:r>
            <a:endParaRPr lang="en-CA" dirty="0" smtClean="0"/>
          </a:p>
        </p:txBody>
      </p:sp>
    </p:spTree>
    <p:extLst>
      <p:ext uri="{BB962C8B-B14F-4D97-AF65-F5344CB8AC3E}">
        <p14:creationId xmlns:p14="http://schemas.microsoft.com/office/powerpoint/2010/main" val="2920621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EB581E79-4F7D-4354-A46C-E0FD4E37FBF3}" type="slidenum">
              <a:rPr lang="en-US" smtClean="0"/>
              <a:t>7</a:t>
            </a:fld>
            <a:endParaRPr lang="en-US" dirty="0"/>
          </a:p>
        </p:txBody>
      </p:sp>
      <p:sp>
        <p:nvSpPr>
          <p:cNvPr id="4" name="Title 3"/>
          <p:cNvSpPr>
            <a:spLocks noGrp="1"/>
          </p:cNvSpPr>
          <p:nvPr>
            <p:ph type="title"/>
          </p:nvPr>
        </p:nvSpPr>
        <p:spPr>
          <a:xfrm>
            <a:off x="727156" y="163033"/>
            <a:ext cx="7883444" cy="853978"/>
          </a:xfrm>
        </p:spPr>
        <p:txBody>
          <a:bodyPr/>
          <a:lstStyle/>
          <a:p>
            <a:r>
              <a:rPr lang="en-CA" sz="3000" dirty="0"/>
              <a:t>Background: October 2013 Exp </a:t>
            </a:r>
            <a:r>
              <a:rPr lang="en-CA" sz="3000" dirty="0" smtClean="0"/>
              <a:t>Study</a:t>
            </a:r>
            <a:endParaRPr lang="en-US" sz="3000" dirty="0"/>
          </a:p>
        </p:txBody>
      </p:sp>
      <p:sp>
        <p:nvSpPr>
          <p:cNvPr id="5" name="Text Placeholder 4"/>
          <p:cNvSpPr>
            <a:spLocks noGrp="1"/>
          </p:cNvSpPr>
          <p:nvPr>
            <p:ph type="body" sz="quarter" idx="17"/>
          </p:nvPr>
        </p:nvSpPr>
        <p:spPr>
          <a:xfrm>
            <a:off x="727156" y="1447800"/>
            <a:ext cx="7502443" cy="4267199"/>
          </a:xfrm>
        </p:spPr>
        <p:txBody>
          <a:bodyPr/>
          <a:lstStyle/>
          <a:p>
            <a:pPr>
              <a:spcBef>
                <a:spcPts val="1200"/>
              </a:spcBef>
            </a:pPr>
            <a:r>
              <a:rPr lang="en-CA" dirty="0"/>
              <a:t>In October 2013, the board asked </a:t>
            </a:r>
            <a:r>
              <a:rPr lang="en-CA" b="1" dirty="0" err="1" smtClean="0"/>
              <a:t>exp</a:t>
            </a:r>
            <a:r>
              <a:rPr lang="en-CA" dirty="0" smtClean="0"/>
              <a:t> </a:t>
            </a:r>
            <a:r>
              <a:rPr lang="en-CA" dirty="0"/>
              <a:t>to re-examine the possibility of doing the project in two phases although this is not the recommendation:</a:t>
            </a:r>
          </a:p>
          <a:p>
            <a:pPr lvl="1">
              <a:spcBef>
                <a:spcPts val="1200"/>
              </a:spcBef>
              <a:buFont typeface="Symbol" pitchFamily="18" charset="2"/>
              <a:buChar char="-"/>
            </a:pPr>
            <a:r>
              <a:rPr lang="en-CA" dirty="0"/>
              <a:t>Phase 1: Replace sliding glass doors in 2017</a:t>
            </a:r>
          </a:p>
          <a:p>
            <a:pPr lvl="1">
              <a:spcBef>
                <a:spcPts val="1200"/>
              </a:spcBef>
              <a:buFont typeface="Symbol" pitchFamily="18" charset="2"/>
              <a:buChar char="-"/>
            </a:pPr>
            <a:r>
              <a:rPr lang="en-CA" dirty="0"/>
              <a:t>Phase 2: Repair and </a:t>
            </a:r>
            <a:r>
              <a:rPr lang="en-CA" dirty="0" smtClean="0"/>
              <a:t>maintain, </a:t>
            </a:r>
            <a:r>
              <a:rPr lang="en-CA" dirty="0"/>
              <a:t>thereby extending the life of the fixed windows for an additional 9 years until replacement in 2022 </a:t>
            </a:r>
          </a:p>
          <a:p>
            <a:pPr>
              <a:spcBef>
                <a:spcPts val="1200"/>
              </a:spcBef>
            </a:pPr>
            <a:r>
              <a:rPr lang="en-CA" dirty="0"/>
              <a:t>Exp completed additional site visits with a glass window contractor and assessed 3 additional condo units for a total of 10 (11% of total units</a:t>
            </a:r>
            <a:r>
              <a:rPr lang="en-CA" dirty="0" smtClean="0"/>
              <a:t>).</a:t>
            </a:r>
            <a:endParaRPr lang="en-CA" dirty="0"/>
          </a:p>
          <a:p>
            <a:pPr>
              <a:spcBef>
                <a:spcPts val="1200"/>
              </a:spcBef>
            </a:pPr>
            <a:r>
              <a:rPr lang="en-CA" dirty="0"/>
              <a:t>Exp then compared the </a:t>
            </a:r>
            <a:r>
              <a:rPr lang="en-CA" dirty="0" smtClean="0"/>
              <a:t>costing analysis results </a:t>
            </a:r>
            <a:r>
              <a:rPr lang="en-CA" dirty="0"/>
              <a:t>with the </a:t>
            </a:r>
            <a:r>
              <a:rPr lang="en-CA" dirty="0" smtClean="0"/>
              <a:t>original study </a:t>
            </a:r>
            <a:r>
              <a:rPr lang="en-CA" dirty="0"/>
              <a:t>that recommended replacing both sliding and fixed windows in </a:t>
            </a:r>
            <a:r>
              <a:rPr lang="en-CA" dirty="0" smtClean="0"/>
              <a:t>2017.</a:t>
            </a:r>
            <a:endParaRPr lang="en-CA" dirty="0"/>
          </a:p>
        </p:txBody>
      </p:sp>
    </p:spTree>
    <p:extLst>
      <p:ext uri="{BB962C8B-B14F-4D97-AF65-F5344CB8AC3E}">
        <p14:creationId xmlns:p14="http://schemas.microsoft.com/office/powerpoint/2010/main" val="1546021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0EFECB29-7DCD-4FAC-A730-0DC5CC150866}" type="slidenum">
              <a:rPr lang="en-US" smtClean="0"/>
              <a:t>8</a:t>
            </a:fld>
            <a:endParaRPr lang="en-US" dirty="0"/>
          </a:p>
        </p:txBody>
      </p:sp>
      <p:sp>
        <p:nvSpPr>
          <p:cNvPr id="4" name="Title 3"/>
          <p:cNvSpPr>
            <a:spLocks noGrp="1"/>
          </p:cNvSpPr>
          <p:nvPr>
            <p:ph type="title"/>
          </p:nvPr>
        </p:nvSpPr>
        <p:spPr/>
        <p:txBody>
          <a:bodyPr/>
          <a:lstStyle/>
          <a:p>
            <a:r>
              <a:rPr lang="en-CA" dirty="0"/>
              <a:t>Assumptions</a:t>
            </a:r>
            <a:endParaRPr lang="en-US" dirty="0"/>
          </a:p>
        </p:txBody>
      </p:sp>
      <p:sp>
        <p:nvSpPr>
          <p:cNvPr id="5" name="Text Placeholder 4"/>
          <p:cNvSpPr>
            <a:spLocks noGrp="1"/>
          </p:cNvSpPr>
          <p:nvPr>
            <p:ph type="body" sz="quarter" idx="17"/>
          </p:nvPr>
        </p:nvSpPr>
        <p:spPr>
          <a:xfrm>
            <a:off x="727157" y="1447800"/>
            <a:ext cx="7045243" cy="4267199"/>
          </a:xfrm>
        </p:spPr>
        <p:txBody>
          <a:bodyPr/>
          <a:lstStyle/>
          <a:p>
            <a:pPr>
              <a:spcBef>
                <a:spcPts val="1200"/>
              </a:spcBef>
            </a:pPr>
            <a:r>
              <a:rPr lang="en-CA" sz="2200" dirty="0"/>
              <a:t>The assumptions used for the October Study are the following:</a:t>
            </a:r>
          </a:p>
          <a:p>
            <a:pPr lvl="1">
              <a:spcBef>
                <a:spcPts val="1200"/>
              </a:spcBef>
              <a:buFont typeface="Symbol" pitchFamily="18" charset="2"/>
              <a:buChar char="-"/>
            </a:pPr>
            <a:r>
              <a:rPr lang="en-CA" dirty="0"/>
              <a:t>Full re-caulking of the windows and doors in 2014: $80,000</a:t>
            </a:r>
          </a:p>
          <a:p>
            <a:pPr lvl="1">
              <a:spcBef>
                <a:spcPts val="1200"/>
              </a:spcBef>
              <a:buFont typeface="Symbol" pitchFamily="18" charset="2"/>
              <a:buChar char="-"/>
            </a:pPr>
            <a:r>
              <a:rPr lang="en-CA" dirty="0"/>
              <a:t>Replace sliding glass doors in 2017</a:t>
            </a:r>
          </a:p>
          <a:p>
            <a:pPr lvl="1">
              <a:spcBef>
                <a:spcPts val="1200"/>
              </a:spcBef>
              <a:buFont typeface="Symbol" pitchFamily="18" charset="2"/>
              <a:buChar char="-"/>
            </a:pPr>
            <a:r>
              <a:rPr lang="en-CA" dirty="0"/>
              <a:t>Repair of sliding glass doors and replacement of damaged and fogged fixed windows units as they occur until 2017: $2,000/year; and $5,000/year between 2018 and 2022</a:t>
            </a:r>
          </a:p>
          <a:p>
            <a:pPr lvl="1">
              <a:spcBef>
                <a:spcPts val="1200"/>
              </a:spcBef>
              <a:buFont typeface="Symbol" pitchFamily="18" charset="2"/>
              <a:buChar char="-"/>
            </a:pPr>
            <a:r>
              <a:rPr lang="en-CA" dirty="0"/>
              <a:t>Replace fixed windows in 2022 (in 9 years)</a:t>
            </a:r>
          </a:p>
          <a:p>
            <a:pPr lvl="1">
              <a:spcBef>
                <a:spcPts val="1200"/>
              </a:spcBef>
              <a:buFont typeface="Symbol" pitchFamily="18" charset="2"/>
              <a:buChar char="-"/>
            </a:pPr>
            <a:r>
              <a:rPr lang="en-CA" dirty="0"/>
              <a:t>All other assumptions (interest rate, professional fees, inflation rate etc.) remain the same</a:t>
            </a:r>
          </a:p>
        </p:txBody>
      </p:sp>
    </p:spTree>
    <p:extLst>
      <p:ext uri="{BB962C8B-B14F-4D97-AF65-F5344CB8AC3E}">
        <p14:creationId xmlns:p14="http://schemas.microsoft.com/office/powerpoint/2010/main" val="3615444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fld id="{19A19590-4039-44D2-A2F2-67EEF9E25EE6}" type="slidenum">
              <a:rPr lang="en-US" smtClean="0"/>
              <a:t>9</a:t>
            </a:fld>
            <a:endParaRPr lang="en-US" dirty="0"/>
          </a:p>
        </p:txBody>
      </p:sp>
      <p:sp>
        <p:nvSpPr>
          <p:cNvPr id="4" name="Title 3"/>
          <p:cNvSpPr>
            <a:spLocks noGrp="1"/>
          </p:cNvSpPr>
          <p:nvPr>
            <p:ph type="title"/>
          </p:nvPr>
        </p:nvSpPr>
        <p:spPr/>
        <p:txBody>
          <a:bodyPr/>
          <a:lstStyle/>
          <a:p>
            <a:r>
              <a:rPr lang="en-CA" dirty="0"/>
              <a:t>Results</a:t>
            </a:r>
            <a:endParaRPr lang="en-US" dirty="0"/>
          </a:p>
        </p:txBody>
      </p:sp>
      <p:sp>
        <p:nvSpPr>
          <p:cNvPr id="3" name="TextBox 2"/>
          <p:cNvSpPr txBox="1"/>
          <p:nvPr/>
        </p:nvSpPr>
        <p:spPr>
          <a:xfrm>
            <a:off x="381000" y="1066800"/>
            <a:ext cx="714811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Replace Sliding Doors in </a:t>
            </a:r>
            <a:r>
              <a:rPr lang="en-US" dirty="0" smtClean="0">
                <a:latin typeface="Arial" panose="020B0604020202020204" pitchFamily="34" charset="0"/>
                <a:cs typeface="Arial" panose="020B0604020202020204" pitchFamily="34" charset="0"/>
              </a:rPr>
              <a:t>2017, </a:t>
            </a:r>
            <a:r>
              <a:rPr lang="en-US" dirty="0" smtClean="0">
                <a:latin typeface="Arial" panose="020B0604020202020204" pitchFamily="34" charset="0"/>
                <a:cs typeface="Arial" panose="020B0604020202020204" pitchFamily="34" charset="0"/>
              </a:rPr>
              <a:t>Delay Window Replacement to 2022</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3790538"/>
          </a:xfrm>
          <a:prstGeom prst="rect">
            <a:avLst/>
          </a:prstGeom>
        </p:spPr>
      </p:pic>
    </p:spTree>
    <p:extLst>
      <p:ext uri="{BB962C8B-B14F-4D97-AF65-F5344CB8AC3E}">
        <p14:creationId xmlns:p14="http://schemas.microsoft.com/office/powerpoint/2010/main" val="748030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 for Structure Documents" ma:contentTypeID="0x01010065BBEE59D595A7478C0264CE043AAEC9" ma:contentTypeVersion="36" ma:contentTypeDescription="Template for Structure Documents" ma:contentTypeScope="" ma:versionID="c1392e19f2b26990b67380a687ca22d8">
  <xsd:schema xmlns:xsd="http://www.w3.org/2001/XMLSchema" xmlns:p="http://schemas.microsoft.com/office/2006/metadata/properties" xmlns:ns1="http://schemas.microsoft.com/sharepoint/v3" xmlns:ns2="8bd6ac40-da35-4998-ae45-fab6233577ff" targetNamespace="http://schemas.microsoft.com/office/2006/metadata/properties" ma:root="true" ma:fieldsID="d7590c29bc8dd05d8f7cf30fcfa86b58" ns1:_="" ns2:_="">
    <xsd:import namespace="http://schemas.microsoft.com/sharepoint/v3"/>
    <xsd:import namespace="8bd6ac40-da35-4998-ae45-fab6233577ff"/>
    <xsd:element name="properties">
      <xsd:complexType>
        <xsd:sequence>
          <xsd:element name="documentManagement">
            <xsd:complexType>
              <xsd:all>
                <xsd:element ref="ns2:Type_x0020_of_x0020_Document"/>
                <xsd:element ref="ns2:Revision_x0020_Date"/>
                <xsd:element ref="ns2:Region" minOccurs="0"/>
                <xsd:element ref="ns2:Prov_x002f_State" minOccurs="0"/>
                <xsd:element ref="ns2:Office0" minOccurs="0"/>
                <xsd:element ref="ns2:Practice" minOccurs="0"/>
                <xsd:element ref="ns2:Discipline"/>
                <xsd:element ref="ns2:Activity" minOccurs="0"/>
                <xsd:element ref="ns1:Langu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anguage" ma:index="10" nillable="true" ma:displayName="Language" ma:default="English" ma:format="Dropdown" ma:internalName="Language">
      <xsd:simpleType>
        <xsd:restriction base="dms:Choice">
          <xsd:enumeration value="English"/>
          <xsd:enumeration value="French"/>
        </xsd:restriction>
      </xsd:simpleType>
    </xsd:element>
  </xsd:schema>
  <xsd:schema xmlns:xsd="http://www.w3.org/2001/XMLSchema" xmlns:dms="http://schemas.microsoft.com/office/2006/documentManagement/types" targetNamespace="8bd6ac40-da35-4998-ae45-fab6233577ff" elementFormDefault="qualified">
    <xsd:import namespace="http://schemas.microsoft.com/office/2006/documentManagement/types"/>
    <xsd:element name="Type_x0020_of_x0020_Document" ma:index="2" ma:displayName="Type of Document" ma:default="" ma:format="Dropdown" ma:internalName="Type_x0020_of_x0020_Document">
      <xsd:simpleType>
        <xsd:restriction base="dms:Choice">
          <xsd:enumeration value="Manual"/>
          <xsd:enumeration value="Procedure"/>
          <xsd:enumeration value="Work Instruction"/>
          <xsd:enumeration value="Form"/>
          <xsd:enumeration value="Template"/>
          <xsd:enumeration value="Reference Document"/>
        </xsd:restriction>
      </xsd:simpleType>
    </xsd:element>
    <xsd:element name="Revision_x0020_Date" ma:index="3" ma:displayName="Revision Date" ma:default="[today]" ma:format="DateOnly" ma:internalName="Revision_x0020_Date">
      <xsd:simpleType>
        <xsd:restriction base="dms:DateTime"/>
      </xsd:simpleType>
    </xsd:element>
    <xsd:element name="Region" ma:index="4" nillable="true" ma:displayName="Region" ma:default="" ma:internalName="Region" ma:requiredMultiChoice="true">
      <xsd:complexType>
        <xsd:complexContent>
          <xsd:extension base="dms:MultiChoice">
            <xsd:sequence>
              <xsd:element name="Value" maxOccurs="unbounded" minOccurs="0" nillable="true">
                <xsd:simpleType>
                  <xsd:restriction base="dms:Choice">
                    <xsd:enumeration value="USA"/>
                    <xsd:enumeration value="Central Canada"/>
                    <xsd:enumeration value="Western Canada"/>
                    <xsd:enumeration value="Québec"/>
                    <xsd:enumeration value="Atlantic"/>
                  </xsd:restriction>
                </xsd:simpleType>
              </xsd:element>
            </xsd:sequence>
          </xsd:extension>
        </xsd:complexContent>
      </xsd:complexType>
    </xsd:element>
    <xsd:element name="Prov_x002f_State" ma:index="5" nillable="true" ma:displayName="Prov/State" ma:default="" ma:internalName="Prov_x002f_State">
      <xsd:complexType>
        <xsd:complexContent>
          <xsd:extension base="dms:MultiChoice">
            <xsd:sequence>
              <xsd:element name="Value" maxOccurs="unbounded" minOccurs="0" nillable="true">
                <xsd:simpleType>
                  <xsd:restriction base="dms:Choice">
                    <xsd:enumeration value="Alberta"/>
                    <xsd:enumeration value="British Columbia"/>
                    <xsd:enumeration value="Manitoba"/>
                    <xsd:enumeration value="New Brunswick"/>
                    <xsd:enumeration value="Newfoundland and Labrador"/>
                    <xsd:enumeration value="Northwest Territories"/>
                    <xsd:enumeration value="Nova Scotia"/>
                    <xsd:enumeration value="Nunavut"/>
                    <xsd:enumeration value="Ontario"/>
                    <xsd:enumeration value="Prince Edward Island"/>
                    <xsd:enumeration value="Quebec"/>
                    <xsd:enumeration value="Saskatchewan"/>
                    <xsd:enumeration value="Yukon"/>
                    <xsd:enumeration value="Florida"/>
                    <xsd:enumeration value="Texas"/>
                  </xsd:restriction>
                </xsd:simpleType>
              </xsd:element>
            </xsd:sequence>
          </xsd:extension>
        </xsd:complexContent>
      </xsd:complexType>
    </xsd:element>
    <xsd:element name="Office0" ma:index="6" nillable="true" ma:displayName="Office" ma:list="03e1cbbb-d009-4feb-a220-507c7a0c0513" ma:internalName="Office0" ma:showField="Office" ma:web="fbaf0c82-c784-44b5-af07-4d385ad04ea8" ma:requiredMultiChoice="true">
      <xsd:complexType>
        <xsd:complexContent>
          <xsd:extension base="dms:MultiChoiceLookup">
            <xsd:sequence>
              <xsd:element name="Value" type="dms:Lookup" maxOccurs="unbounded" minOccurs="0" nillable="true"/>
            </xsd:sequence>
          </xsd:extension>
        </xsd:complexContent>
      </xsd:complexType>
    </xsd:element>
    <xsd:element name="Practice" ma:index="7" nillable="true" ma:displayName="Practice" ma:default="" ma:internalName="Practice" ma:requiredMultiChoice="true">
      <xsd:complexType>
        <xsd:complexContent>
          <xsd:extension base="dms:MultiChoice">
            <xsd:sequence>
              <xsd:element name="Value" maxOccurs="unbounded" minOccurs="0" nillable="true">
                <xsd:simpleType>
                  <xsd:restriction base="dms:Choice">
                    <xsd:enumeration value="Admin"/>
                    <xsd:enumeration value="Building &amp; Industry"/>
                    <xsd:enumeration value="Energy"/>
                    <xsd:enumeration value="Env / Earth Science"/>
                    <xsd:enumeration value="Infra &amp; Transportn"/>
                  </xsd:restriction>
                </xsd:simpleType>
              </xsd:element>
            </xsd:sequence>
          </xsd:extension>
        </xsd:complexContent>
      </xsd:complexType>
    </xsd:element>
    <xsd:element name="Discipline" ma:index="8" ma:displayName="Discipline" ma:default="" ma:format="Dropdown" ma:internalName="Discipline">
      <xsd:simpleType>
        <xsd:restriction base="dms:Choice">
          <xsd:enumeration value="All"/>
          <xsd:enumeration value="Admin"/>
          <xsd:enumeration value="Bldg Mat&amp; Test"/>
          <xsd:enumeration value="Bldg Science"/>
          <xsd:enumeration value="Bus Devt"/>
          <xsd:enumeration value="Emp Healt Safety"/>
          <xsd:enumeration value="Env&amp;Sust Devt"/>
          <xsd:enumeration value="Geotechnical"/>
          <xsd:enumeration value="Infr Design"/>
          <xsd:enumeration value="Infra &amp; Transport'n"/>
          <xsd:enumeration value="Land Development"/>
          <xsd:enumeration value="Landscape Arch"/>
          <xsd:enumeration value="MEP Services"/>
          <xsd:enumeration value="Prod/Pwr Plants"/>
          <xsd:enumeration value="Quality Mgmt"/>
          <xsd:enumeration value="Soil &amp; Matl Lab"/>
          <xsd:enumeration value="Struct Engineer"/>
          <xsd:enumeration value="Surv &amp; Geomatics"/>
        </xsd:restriction>
      </xsd:simpleType>
    </xsd:element>
    <xsd:element name="Activity" ma:index="9" nillable="true" ma:displayName="Activity" ma:default="" ma:description="Phase Two ESA" ma:internalName="Activit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rov_x002f_State xmlns="8bd6ac40-da35-4998-ae45-fab6233577ff">
      <Value>Ontario</Value>
    </Prov_x002f_State>
    <Region xmlns="8bd6ac40-da35-4998-ae45-fab6233577ff">
      <Value>Central Canada</Value>
    </Region>
    <Activity xmlns="8bd6ac40-da35-4998-ae45-fab6233577ff" xsi:nil="true"/>
    <Discipline xmlns="8bd6ac40-da35-4998-ae45-fab6233577ff">Admin</Discipline>
    <Type_x0020_of_x0020_Document xmlns="8bd6ac40-da35-4998-ae45-fab6233577ff">Template</Type_x0020_of_x0020_Document>
    <Revision_x0020_Date xmlns="8bd6ac40-da35-4998-ae45-fab6233577ff">2012-01-11T16:37:40+00:00</Revision_x0020_Date>
    <Practice xmlns="8bd6ac40-da35-4998-ae45-fab6233577ff">
      <Value>Admin</Value>
      <Value>Building &amp; Industry</Value>
      <Value>Energy</Value>
      <Value>Env / Earth Science</Value>
      <Value>Ind Process &amp; Tech</Value>
      <Value>Infra &amp; Transportn</Value>
      <Value>Project Management</Value>
      <Value>Solutions</Value>
      <Value>Telecommunications</Value>
    </Practice>
    <Language xmlns="http://schemas.microsoft.com/sharepoint/v3">English</Language>
    <Office0 xmlns="8bd6ac40-da35-4998-ae45-fab6233577ff">
      <Value>33</Value>
    </Office0>
  </documentManagement>
</p:properties>
</file>

<file path=customXml/itemProps1.xml><?xml version="1.0" encoding="utf-8"?>
<ds:datastoreItem xmlns:ds="http://schemas.openxmlformats.org/officeDocument/2006/customXml" ds:itemID="{6E56A139-0F6E-4720-B502-E81C4D673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d6ac40-da35-4998-ae45-fab6233577f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9CBB7D8-CA27-4CB3-9430-44A805A37960}">
  <ds:schemaRefs>
    <ds:schemaRef ds:uri="http://schemas.microsoft.com/sharepoint/v3/contenttype/forms"/>
  </ds:schemaRefs>
</ds:datastoreItem>
</file>

<file path=customXml/itemProps3.xml><?xml version="1.0" encoding="utf-8"?>
<ds:datastoreItem xmlns:ds="http://schemas.openxmlformats.org/officeDocument/2006/customXml" ds:itemID="{83519F7D-C5D9-4CC3-A1E0-18A974772826}">
  <ds:schemaRefs>
    <ds:schemaRef ds:uri="http://purl.org/dc/elements/1.1/"/>
    <ds:schemaRef ds:uri="http://www.w3.org/XML/1998/namespace"/>
    <ds:schemaRef ds:uri="http://purl.org/dc/dcmitype/"/>
    <ds:schemaRef ds:uri="http://schemas.microsoft.com/office/2006/documentManagement/types"/>
    <ds:schemaRef ds:uri="http://schemas.microsoft.com/sharepoint/v3"/>
    <ds:schemaRef ds:uri="http://schemas.openxmlformats.org/package/2006/metadata/core-properties"/>
    <ds:schemaRef ds:uri="8bd6ac40-da35-4998-ae45-fab6233577f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879</TotalTime>
  <Words>1188</Words>
  <Application>Microsoft Office PowerPoint</Application>
  <PresentationFormat>On-screen Show (4:3)</PresentationFormat>
  <Paragraphs>83</Paragraphs>
  <Slides>17</Slides>
  <Notes>0</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Orange Color Field</vt:lpstr>
      <vt:lpstr>1_Orange Color Field</vt:lpstr>
      <vt:lpstr>3_Orange Color Field</vt:lpstr>
      <vt:lpstr>4_Orange Color Field</vt:lpstr>
      <vt:lpstr>5_Orange Color Field</vt:lpstr>
      <vt:lpstr>2_Orange Color Field</vt:lpstr>
      <vt:lpstr>Window Replacement Project Information Session</vt:lpstr>
      <vt:lpstr>Introduction: exp Services</vt:lpstr>
      <vt:lpstr>Introduction</vt:lpstr>
      <vt:lpstr>Introduction</vt:lpstr>
      <vt:lpstr>Background: exp August Presentation</vt:lpstr>
      <vt:lpstr>Background: Selection Criteria</vt:lpstr>
      <vt:lpstr>Background: October 2013 Exp Study</vt:lpstr>
      <vt:lpstr>Assumptions</vt:lpstr>
      <vt:lpstr>Results</vt:lpstr>
      <vt:lpstr>Results</vt:lpstr>
      <vt:lpstr>Results</vt:lpstr>
      <vt:lpstr>Analysis</vt:lpstr>
      <vt:lpstr>Analysis</vt:lpstr>
      <vt:lpstr>Analysis</vt:lpstr>
      <vt:lpstr>Analysis</vt:lpstr>
      <vt:lpstr>Analysis</vt:lpstr>
      <vt:lpstr>Conclusion</vt:lpstr>
    </vt:vector>
  </TitlesOfParts>
  <Company>X-nth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High Resolution</dc:title>
  <dc:creator>fcarter</dc:creator>
  <cp:lastModifiedBy>Chantal Wegner</cp:lastModifiedBy>
  <cp:revision>81</cp:revision>
  <dcterms:created xsi:type="dcterms:W3CDTF">2011-03-31T22:23:05Z</dcterms:created>
  <dcterms:modified xsi:type="dcterms:W3CDTF">2013-11-21T17:26:22Z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0x01010065BBEE59D595A7478C0264CE043AAEC9</vt:lpwstr>
  </property>
  <property fmtid="{D5CDD505-2E9C-101B-9397-08002B2CF9AE}" pid="4" name="Order">
    <vt:r8>2100</vt:r8>
  </property>
  <property fmtid="{D5CDD505-2E9C-101B-9397-08002B2CF9AE}" pid="5" name="Section">
    <vt:lpwstr>PowerPoint Templates</vt:lpwstr>
  </property>
  <property fmtid="{D5CDD505-2E9C-101B-9397-08002B2CF9AE}" pid="6" name="CWC Office">
    <vt:lpwstr>Ottawa (Queensview Dr.)</vt:lpwstr>
  </property>
</Properties>
</file>