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271" r:id="rId3"/>
    <p:sldId id="272" r:id="rId4"/>
    <p:sldId id="275" r:id="rId5"/>
    <p:sldId id="276" r:id="rId6"/>
    <p:sldId id="277" r:id="rId7"/>
    <p:sldId id="278" r:id="rId8"/>
    <p:sldId id="27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125" d="100"/>
          <a:sy n="125" d="100"/>
        </p:scale>
        <p:origin x="-2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463C92-15F9-4A81-975E-18D94016E16F}" type="datetimeFigureOut">
              <a:rPr lang="en-CA" smtClean="0"/>
              <a:t>21/11/2013</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10BD4A-A6B4-4153-8529-94A161DA71DA}" type="slidenum">
              <a:rPr lang="en-CA" smtClean="0"/>
              <a:t>‹#›</a:t>
            </a:fld>
            <a:endParaRPr lang="en-CA" dirty="0"/>
          </a:p>
        </p:txBody>
      </p:sp>
    </p:spTree>
    <p:extLst>
      <p:ext uri="{BB962C8B-B14F-4D97-AF65-F5344CB8AC3E}">
        <p14:creationId xmlns:p14="http://schemas.microsoft.com/office/powerpoint/2010/main" val="144074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0BD5837-5B99-4E1D-8231-17263EC54150}" type="datetime1">
              <a:rPr lang="en-CA" smtClean="0"/>
              <a:t>21/11/2013</a:t>
            </a:fld>
            <a:endParaRPr lang="en-CA" dirty="0"/>
          </a:p>
        </p:txBody>
      </p:sp>
      <p:sp>
        <p:nvSpPr>
          <p:cNvPr id="17" name="Footer Placeholder 16"/>
          <p:cNvSpPr>
            <a:spLocks noGrp="1"/>
          </p:cNvSpPr>
          <p:nvPr>
            <p:ph type="ftr" sz="quarter" idx="11"/>
          </p:nvPr>
        </p:nvSpPr>
        <p:spPr/>
        <p:txBody>
          <a:bodyPr/>
          <a:lstStyle/>
          <a:p>
            <a:endParaRPr lang="en-CA"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A3A434D8-60BE-4793-A316-D4BC5BFB2A40}" type="slidenum">
              <a:rPr lang="en-CA" smtClean="0"/>
              <a:t>‹#›</a:t>
            </a:fld>
            <a:endParaRPr lang="en-CA"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EE1C0A-E405-4376-8573-77B1A74D82BA}"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DF3C66-AB7C-4057-B6AC-D79461E06DB3}"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a:t>
            </a:fld>
            <a:endParaRPr lang="en-CA"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164220B-BBD9-4F12-9CDD-AF0A4B120748}" type="datetime1">
              <a:rPr lang="en-CA" smtClean="0"/>
              <a:t>21/11/2013</a:t>
            </a:fld>
            <a:endParaRPr lang="en-CA" dirty="0"/>
          </a:p>
        </p:txBody>
      </p:sp>
      <p:sp>
        <p:nvSpPr>
          <p:cNvPr id="5" name="Footer Placeholder 4"/>
          <p:cNvSpPr>
            <a:spLocks noGrp="1"/>
          </p:cNvSpPr>
          <p:nvPr>
            <p:ph type="ftr" sz="quarter" idx="11"/>
          </p:nvPr>
        </p:nvSpPr>
        <p:spPr>
          <a:xfrm>
            <a:off x="800100" y="6172200"/>
            <a:ext cx="4000500" cy="457200"/>
          </a:xfrm>
        </p:spPr>
        <p:txBody>
          <a:bodyPr/>
          <a:lstStyle/>
          <a:p>
            <a:endParaRPr lang="en-CA"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A3A434D8-60BE-4793-A316-D4BC5BFB2A40}" type="slidenum">
              <a:rPr lang="en-CA" smtClean="0"/>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8E7512C-A893-4115-A4E9-A54D7C21A508}" type="datetime1">
              <a:rPr lang="en-CA" smtClean="0"/>
              <a:t>21/11/2013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A3A434D8-60BE-4793-A316-D4BC5BFB2A40}" type="slidenum">
              <a:rPr lang="en-CA" smtClean="0"/>
              <a:t>‹#›</a:t>
            </a:fld>
            <a:endParaRPr lang="en-CA"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0D27FEC-7D3A-473E-B363-00DCF17C1288}" type="datetime1">
              <a:rPr lang="en-CA" smtClean="0"/>
              <a:t>21/11/2013</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A3A434D8-60BE-4793-A316-D4BC5BFB2A40}" type="slidenum">
              <a:rPr lang="en-CA" smtClean="0"/>
              <a:t>‹#›</a:t>
            </a:fld>
            <a:endParaRPr lang="en-CA"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663A881-2E9A-46A8-8F0C-42E4C1686CD5}" type="datetime1">
              <a:rPr lang="en-CA" smtClean="0"/>
              <a:t>21/11/2013</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A3A434D8-60BE-4793-A316-D4BC5BFB2A40}" type="slidenum">
              <a:rPr lang="en-CA" smtClean="0"/>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61CD06-F2F8-4713-B65F-5C02DAC48FB4}" type="datetime1">
              <a:rPr lang="en-CA" smtClean="0"/>
              <a:t>21/11/2013</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A3A434D8-60BE-4793-A316-D4BC5BFB2A40}" type="slidenum">
              <a:rPr lang="en-CA" smtClean="0"/>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7D39CA0-FAAE-4444-9F6C-F73F8D9FFC1B}" type="datetime1">
              <a:rPr lang="en-CA" smtClean="0"/>
              <a:t>21/11/2013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A3A434D8-60BE-4793-A316-D4BC5BFB2A40}" type="slidenum">
              <a:rPr lang="en-CA" smtClean="0"/>
              <a:t>‹#›</a:t>
            </a:fld>
            <a:endParaRPr lang="en-CA"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7A5D4B9-933E-480D-B32B-AFC7BB3470CC}" type="datetime1">
              <a:rPr lang="en-CA" smtClean="0"/>
              <a:t>21/11/2013</a:t>
            </a:fld>
            <a:endParaRPr lang="en-CA" dirty="0"/>
          </a:p>
        </p:txBody>
      </p:sp>
      <p:sp>
        <p:nvSpPr>
          <p:cNvPr id="6" name="Footer Placeholder 5"/>
          <p:cNvSpPr>
            <a:spLocks noGrp="1"/>
          </p:cNvSpPr>
          <p:nvPr>
            <p:ph type="ftr" sz="quarter" idx="11"/>
          </p:nvPr>
        </p:nvSpPr>
        <p:spPr>
          <a:xfrm>
            <a:off x="914400" y="6172200"/>
            <a:ext cx="3886200" cy="457200"/>
          </a:xfrm>
        </p:spPr>
        <p:txBody>
          <a:bodyPr/>
          <a:lstStyle/>
          <a:p>
            <a:endParaRPr lang="en-CA" dirty="0"/>
          </a:p>
        </p:txBody>
      </p:sp>
      <p:sp>
        <p:nvSpPr>
          <p:cNvPr id="7" name="Slide Number Placeholder 6"/>
          <p:cNvSpPr>
            <a:spLocks noGrp="1"/>
          </p:cNvSpPr>
          <p:nvPr>
            <p:ph type="sldNum" sz="quarter" idx="12"/>
          </p:nvPr>
        </p:nvSpPr>
        <p:spPr>
          <a:xfrm>
            <a:off x="146304" y="6208776"/>
            <a:ext cx="457200" cy="457200"/>
          </a:xfrm>
        </p:spPr>
        <p:txBody>
          <a:bodyPr/>
          <a:lstStyle/>
          <a:p>
            <a:fld id="{A3A434D8-60BE-4793-A316-D4BC5BFB2A40}" type="slidenum">
              <a:rPr lang="en-CA" smtClean="0"/>
              <a:t>‹#›</a:t>
            </a:fld>
            <a:endParaRPr lang="en-CA"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AA219D7-4B3B-4FE8-A713-13056502FA88}" type="datetime1">
              <a:rPr lang="en-CA" smtClean="0"/>
              <a:t>21/11/2013</a:t>
            </a:fld>
            <a:endParaRPr lang="en-CA"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CA"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3A434D8-60BE-4793-A316-D4BC5BFB2A40}" type="slidenum">
              <a:rPr lang="en-CA" smtClean="0"/>
              <a:t>‹#›</a:t>
            </a:fld>
            <a:endParaRPr lang="en-CA"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CA" dirty="0" smtClean="0"/>
              <a:t>Presentation to Barclay Owners </a:t>
            </a:r>
          </a:p>
          <a:p>
            <a:r>
              <a:rPr lang="en-CA" smtClean="0"/>
              <a:t>President </a:t>
            </a:r>
            <a:r>
              <a:rPr lang="en-CA" dirty="0" smtClean="0"/>
              <a:t>of the Board</a:t>
            </a:r>
          </a:p>
          <a:p>
            <a:r>
              <a:rPr lang="en-CA" dirty="0" smtClean="0"/>
              <a:t>November 21, 2013</a:t>
            </a:r>
            <a:endParaRPr lang="en-CA" dirty="0"/>
          </a:p>
        </p:txBody>
      </p:sp>
      <p:sp>
        <p:nvSpPr>
          <p:cNvPr id="4" name="Date Placeholder 3"/>
          <p:cNvSpPr>
            <a:spLocks noGrp="1"/>
          </p:cNvSpPr>
          <p:nvPr>
            <p:ph type="dt" sz="half" idx="10"/>
          </p:nvPr>
        </p:nvSpPr>
        <p:spPr/>
        <p:txBody>
          <a:bodyPr/>
          <a:lstStyle/>
          <a:p>
            <a:fld id="{832F2147-AB11-4051-966B-35FBE11C07CF}"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1</a:t>
            </a:fld>
            <a:endParaRPr lang="en-CA" dirty="0"/>
          </a:p>
        </p:txBody>
      </p:sp>
      <p:sp>
        <p:nvSpPr>
          <p:cNvPr id="2" name="Title 1"/>
          <p:cNvSpPr>
            <a:spLocks noGrp="1"/>
          </p:cNvSpPr>
          <p:nvPr>
            <p:ph type="ctrTitle"/>
          </p:nvPr>
        </p:nvSpPr>
        <p:spPr/>
        <p:txBody>
          <a:bodyPr>
            <a:normAutofit/>
          </a:bodyPr>
          <a:lstStyle/>
          <a:p>
            <a:r>
              <a:rPr lang="en-CA" dirty="0" smtClean="0"/>
              <a:t>Window Replacement Project Information Session</a:t>
            </a:r>
            <a:endParaRPr lang="en-CA" dirty="0"/>
          </a:p>
        </p:txBody>
      </p:sp>
    </p:spTree>
    <p:extLst>
      <p:ext uri="{BB962C8B-B14F-4D97-AF65-F5344CB8AC3E}">
        <p14:creationId xmlns:p14="http://schemas.microsoft.com/office/powerpoint/2010/main" val="1309012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bg2">
                    <a:lumMod val="10000"/>
                  </a:schemeClr>
                </a:solidFill>
              </a:rPr>
              <a:t>Board Responsibility</a:t>
            </a:r>
            <a:endParaRPr lang="en-CA" dirty="0">
              <a:solidFill>
                <a:schemeClr val="bg2">
                  <a:lumMod val="10000"/>
                </a:schemeClr>
              </a:solidFill>
            </a:endParaRPr>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2</a:t>
            </a:fld>
            <a:endParaRPr lang="en-CA" dirty="0"/>
          </a:p>
        </p:txBody>
      </p:sp>
      <p:sp>
        <p:nvSpPr>
          <p:cNvPr id="3" name="Content Placeholder 2"/>
          <p:cNvSpPr>
            <a:spLocks noGrp="1"/>
          </p:cNvSpPr>
          <p:nvPr>
            <p:ph sz="quarter" idx="1"/>
          </p:nvPr>
        </p:nvSpPr>
        <p:spPr/>
        <p:txBody>
          <a:bodyPr>
            <a:normAutofit lnSpcReduction="10000"/>
          </a:bodyPr>
          <a:lstStyle/>
          <a:p>
            <a:r>
              <a:rPr lang="en-CA" dirty="0" smtClean="0">
                <a:solidFill>
                  <a:schemeClr val="bg2">
                    <a:lumMod val="10000"/>
                  </a:schemeClr>
                </a:solidFill>
              </a:rPr>
              <a:t>The Board is responsible for maintaining the common elements and assets of the corporation. It does this through a day to day operations budget and a longer term Reserve Fund and that funding levels must be adequate by 2018 as previously defined. </a:t>
            </a:r>
          </a:p>
          <a:p>
            <a:r>
              <a:rPr lang="en-CA" dirty="0" smtClean="0">
                <a:solidFill>
                  <a:schemeClr val="bg2">
                    <a:lumMod val="10000"/>
                  </a:schemeClr>
                </a:solidFill>
              </a:rPr>
              <a:t>The Board is not obligated to follow the recommendations laid out in the Reserve Fund Study or the advice of Exp. However legal advice is that it does so at its peril</a:t>
            </a:r>
          </a:p>
          <a:p>
            <a:r>
              <a:rPr lang="en-CA" dirty="0">
                <a:solidFill>
                  <a:schemeClr val="bg2">
                    <a:lumMod val="10000"/>
                  </a:schemeClr>
                </a:solidFill>
              </a:rPr>
              <a:t>S</a:t>
            </a:r>
            <a:r>
              <a:rPr lang="en-CA" dirty="0" smtClean="0">
                <a:solidFill>
                  <a:schemeClr val="bg2">
                    <a:lumMod val="10000"/>
                  </a:schemeClr>
                </a:solidFill>
              </a:rPr>
              <a:t>ec.37 (3) of the Act only protects directors and the Corporation from liability if they follow the advice of prescribed professionals</a:t>
            </a:r>
            <a:endParaRPr lang="en-CA" dirty="0">
              <a:solidFill>
                <a:schemeClr val="bg2">
                  <a:lumMod val="10000"/>
                </a:schemeClr>
              </a:solidFill>
            </a:endParaRPr>
          </a:p>
        </p:txBody>
      </p:sp>
    </p:spTree>
    <p:extLst>
      <p:ext uri="{BB962C8B-B14F-4D97-AF65-F5344CB8AC3E}">
        <p14:creationId xmlns:p14="http://schemas.microsoft.com/office/powerpoint/2010/main" val="2468956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bg2">
                    <a:lumMod val="10000"/>
                  </a:schemeClr>
                </a:solidFill>
              </a:rPr>
              <a:t>Board Decision</a:t>
            </a:r>
            <a:endParaRPr lang="en-CA" dirty="0">
              <a:solidFill>
                <a:schemeClr val="bg2">
                  <a:lumMod val="10000"/>
                </a:schemeClr>
              </a:solidFill>
            </a:endParaRPr>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3</a:t>
            </a:fld>
            <a:endParaRPr lang="en-CA" dirty="0"/>
          </a:p>
        </p:txBody>
      </p:sp>
      <p:sp>
        <p:nvSpPr>
          <p:cNvPr id="3" name="Content Placeholder 2"/>
          <p:cNvSpPr>
            <a:spLocks noGrp="1"/>
          </p:cNvSpPr>
          <p:nvPr>
            <p:ph sz="quarter" idx="1"/>
          </p:nvPr>
        </p:nvSpPr>
        <p:spPr/>
        <p:txBody>
          <a:bodyPr>
            <a:normAutofit fontScale="92500" lnSpcReduction="20000"/>
          </a:bodyPr>
          <a:lstStyle/>
          <a:p>
            <a:pPr marL="0" indent="0">
              <a:buNone/>
            </a:pPr>
            <a:endParaRPr lang="en-CA" dirty="0" smtClean="0">
              <a:solidFill>
                <a:schemeClr val="bg2">
                  <a:lumMod val="10000"/>
                </a:schemeClr>
              </a:solidFill>
            </a:endParaRPr>
          </a:p>
          <a:p>
            <a:r>
              <a:rPr lang="en-CA" sz="2800" dirty="0" smtClean="0">
                <a:solidFill>
                  <a:schemeClr val="bg2">
                    <a:lumMod val="10000"/>
                  </a:schemeClr>
                </a:solidFill>
              </a:rPr>
              <a:t>It is on this basis that the Board has decided to enact the special assessment for the replacement of both the sliding doors and fixed windows in 2017 in accordance with August 2013 </a:t>
            </a:r>
            <a:r>
              <a:rPr lang="en-CA" sz="2800" dirty="0" err="1" smtClean="0">
                <a:solidFill>
                  <a:schemeClr val="bg2">
                    <a:lumMod val="10000"/>
                  </a:schemeClr>
                </a:solidFill>
              </a:rPr>
              <a:t>Exp</a:t>
            </a:r>
            <a:r>
              <a:rPr lang="en-CA" sz="2800" dirty="0" smtClean="0">
                <a:solidFill>
                  <a:schemeClr val="bg2">
                    <a:lumMod val="10000"/>
                  </a:schemeClr>
                </a:solidFill>
              </a:rPr>
              <a:t> presentation</a:t>
            </a:r>
          </a:p>
          <a:p>
            <a:endParaRPr lang="en-CA" sz="2800" dirty="0">
              <a:solidFill>
                <a:schemeClr val="bg2">
                  <a:lumMod val="10000"/>
                </a:schemeClr>
              </a:solidFill>
            </a:endParaRPr>
          </a:p>
          <a:p>
            <a:r>
              <a:rPr lang="en-CA" sz="2800" dirty="0">
                <a:solidFill>
                  <a:schemeClr val="bg2">
                    <a:lumMod val="10000"/>
                  </a:schemeClr>
                </a:solidFill>
              </a:rPr>
              <a:t>The special assessment is </a:t>
            </a:r>
            <a:r>
              <a:rPr lang="en-CA" sz="2800" dirty="0" smtClean="0">
                <a:solidFill>
                  <a:schemeClr val="bg2">
                    <a:lumMod val="10000"/>
                  </a:schemeClr>
                </a:solidFill>
              </a:rPr>
              <a:t>based on an estimated cost. </a:t>
            </a:r>
            <a:r>
              <a:rPr lang="en-CA" sz="2800" dirty="0">
                <a:solidFill>
                  <a:schemeClr val="bg2">
                    <a:lumMod val="10000"/>
                  </a:schemeClr>
                </a:solidFill>
              </a:rPr>
              <a:t>The board will </a:t>
            </a:r>
            <a:r>
              <a:rPr lang="en-CA" sz="2800" dirty="0" smtClean="0">
                <a:solidFill>
                  <a:schemeClr val="bg2">
                    <a:lumMod val="10000"/>
                  </a:schemeClr>
                </a:solidFill>
              </a:rPr>
              <a:t>move forward in accordance with best project management practices, which includes multiple stages: design and specifications, invitations to tender, evaluations, contract awards, etc. There will be at least a minimum of 3 </a:t>
            </a:r>
            <a:r>
              <a:rPr lang="en-CA" sz="2800" dirty="0">
                <a:solidFill>
                  <a:schemeClr val="bg2">
                    <a:lumMod val="10000"/>
                  </a:schemeClr>
                </a:solidFill>
              </a:rPr>
              <a:t>bids from </a:t>
            </a:r>
            <a:r>
              <a:rPr lang="en-CA" sz="2800" dirty="0" smtClean="0">
                <a:solidFill>
                  <a:schemeClr val="bg2">
                    <a:lumMod val="10000"/>
                  </a:schemeClr>
                </a:solidFill>
              </a:rPr>
              <a:t>different engineering and window contracting firms </a:t>
            </a:r>
            <a:r>
              <a:rPr lang="en-CA" sz="2800" dirty="0">
                <a:solidFill>
                  <a:schemeClr val="bg2">
                    <a:lumMod val="10000"/>
                  </a:schemeClr>
                </a:solidFill>
              </a:rPr>
              <a:t>before </a:t>
            </a:r>
            <a:r>
              <a:rPr lang="en-CA" sz="2800" dirty="0" smtClean="0">
                <a:solidFill>
                  <a:schemeClr val="bg2">
                    <a:lumMod val="10000"/>
                  </a:schemeClr>
                </a:solidFill>
              </a:rPr>
              <a:t>proceeding</a:t>
            </a:r>
            <a:endParaRPr lang="en-CA" sz="2800" dirty="0">
              <a:solidFill>
                <a:schemeClr val="bg2">
                  <a:lumMod val="10000"/>
                </a:schemeClr>
              </a:solidFill>
            </a:endParaRPr>
          </a:p>
          <a:p>
            <a:endParaRPr lang="en-CA" dirty="0"/>
          </a:p>
        </p:txBody>
      </p:sp>
    </p:spTree>
    <p:extLst>
      <p:ext uri="{BB962C8B-B14F-4D97-AF65-F5344CB8AC3E}">
        <p14:creationId xmlns:p14="http://schemas.microsoft.com/office/powerpoint/2010/main" val="399225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tx1">
                    <a:lumMod val="95000"/>
                    <a:lumOff val="5000"/>
                  </a:schemeClr>
                </a:solidFill>
              </a:rPr>
              <a:t>Project Management Phases</a:t>
            </a:r>
            <a:endParaRPr lang="en-CA" dirty="0">
              <a:solidFill>
                <a:schemeClr val="tx1">
                  <a:lumMod val="95000"/>
                  <a:lumOff val="5000"/>
                </a:schemeClr>
              </a:solidFill>
            </a:endParaRPr>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4</a:t>
            </a:fld>
            <a:endParaRPr lang="en-CA" dirty="0"/>
          </a:p>
        </p:txBody>
      </p:sp>
      <p:sp>
        <p:nvSpPr>
          <p:cNvPr id="3" name="Content Placeholder 2"/>
          <p:cNvSpPr>
            <a:spLocks noGrp="1"/>
          </p:cNvSpPr>
          <p:nvPr>
            <p:ph sz="quarter" idx="1"/>
          </p:nvPr>
        </p:nvSpPr>
        <p:spPr/>
        <p:txBody>
          <a:bodyPr>
            <a:normAutofit/>
          </a:bodyPr>
          <a:lstStyle/>
          <a:p>
            <a:pPr marL="0" indent="0">
              <a:buNone/>
            </a:pPr>
            <a:r>
              <a:rPr lang="en-CA" dirty="0">
                <a:solidFill>
                  <a:schemeClr val="tx1">
                    <a:lumMod val="95000"/>
                    <a:lumOff val="5000"/>
                  </a:schemeClr>
                </a:solidFill>
              </a:rPr>
              <a:t>We are </a:t>
            </a:r>
            <a:r>
              <a:rPr lang="en-CA" dirty="0" smtClean="0">
                <a:solidFill>
                  <a:schemeClr val="tx1">
                    <a:lumMod val="95000"/>
                    <a:lumOff val="5000"/>
                  </a:schemeClr>
                </a:solidFill>
              </a:rPr>
              <a:t>in the </a:t>
            </a:r>
            <a:r>
              <a:rPr lang="en-CA" dirty="0">
                <a:solidFill>
                  <a:schemeClr val="tx1">
                    <a:lumMod val="95000"/>
                    <a:lumOff val="5000"/>
                  </a:schemeClr>
                </a:solidFill>
              </a:rPr>
              <a:t>early stages. This is a lengthy process. Project </a:t>
            </a:r>
            <a:r>
              <a:rPr lang="en-CA" dirty="0" smtClean="0">
                <a:solidFill>
                  <a:schemeClr val="tx1">
                    <a:lumMod val="95000"/>
                    <a:lumOff val="5000"/>
                  </a:schemeClr>
                </a:solidFill>
              </a:rPr>
              <a:t>management </a:t>
            </a:r>
            <a:r>
              <a:rPr lang="en-CA" dirty="0">
                <a:solidFill>
                  <a:schemeClr val="tx1">
                    <a:lumMod val="95000"/>
                    <a:lumOff val="5000"/>
                  </a:schemeClr>
                </a:solidFill>
              </a:rPr>
              <a:t>best practices includes four distinct phases to a project:</a:t>
            </a:r>
          </a:p>
          <a:p>
            <a:endParaRPr lang="en-CA" dirty="0">
              <a:solidFill>
                <a:schemeClr val="tx1">
                  <a:lumMod val="95000"/>
                  <a:lumOff val="5000"/>
                </a:schemeClr>
              </a:solidFill>
            </a:endParaRPr>
          </a:p>
          <a:p>
            <a:pPr marL="0" indent="0">
              <a:buNone/>
            </a:pPr>
            <a:r>
              <a:rPr lang="en-CA" dirty="0">
                <a:solidFill>
                  <a:schemeClr val="tx1">
                    <a:lumMod val="95000"/>
                    <a:lumOff val="5000"/>
                  </a:schemeClr>
                </a:solidFill>
              </a:rPr>
              <a:t>1) Project identification and definition: 2013-14</a:t>
            </a:r>
          </a:p>
          <a:p>
            <a:pPr lvl="1">
              <a:buFont typeface="Arial" pitchFamily="34" charset="0"/>
              <a:buChar char="•"/>
            </a:pPr>
            <a:r>
              <a:rPr lang="en-CA" sz="2600" dirty="0">
                <a:solidFill>
                  <a:schemeClr val="tx1">
                    <a:lumMod val="95000"/>
                    <a:lumOff val="5000"/>
                  </a:schemeClr>
                </a:solidFill>
              </a:rPr>
              <a:t> Requirements are defined</a:t>
            </a:r>
          </a:p>
          <a:p>
            <a:pPr lvl="1">
              <a:buFont typeface="Arial" pitchFamily="34" charset="0"/>
              <a:buChar char="•"/>
            </a:pPr>
            <a:r>
              <a:rPr lang="en-CA" sz="2600" dirty="0">
                <a:solidFill>
                  <a:schemeClr val="tx1">
                    <a:lumMod val="95000"/>
                    <a:lumOff val="5000"/>
                  </a:schemeClr>
                </a:solidFill>
              </a:rPr>
              <a:t> Engineering studies completed </a:t>
            </a:r>
          </a:p>
          <a:p>
            <a:pPr lvl="1">
              <a:buFont typeface="Arial" pitchFamily="34" charset="0"/>
              <a:buChar char="•"/>
            </a:pPr>
            <a:r>
              <a:rPr lang="en-CA" sz="2600" dirty="0">
                <a:solidFill>
                  <a:schemeClr val="tx1">
                    <a:lumMod val="95000"/>
                    <a:lumOff val="5000"/>
                  </a:schemeClr>
                </a:solidFill>
              </a:rPr>
              <a:t> Rough estimate of costs is determined</a:t>
            </a:r>
          </a:p>
          <a:p>
            <a:endParaRPr lang="en-CA" dirty="0"/>
          </a:p>
        </p:txBody>
      </p:sp>
    </p:spTree>
    <p:extLst>
      <p:ext uri="{BB962C8B-B14F-4D97-AF65-F5344CB8AC3E}">
        <p14:creationId xmlns:p14="http://schemas.microsoft.com/office/powerpoint/2010/main" val="159080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tx1">
                    <a:lumMod val="95000"/>
                    <a:lumOff val="5000"/>
                  </a:schemeClr>
                </a:solidFill>
              </a:rPr>
              <a:t>Project Management Phases</a:t>
            </a:r>
            <a:endParaRPr lang="en-CA" dirty="0">
              <a:solidFill>
                <a:schemeClr val="tx1">
                  <a:lumMod val="95000"/>
                  <a:lumOff val="5000"/>
                </a:schemeClr>
              </a:solidFill>
            </a:endParaRPr>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5</a:t>
            </a:fld>
            <a:endParaRPr lang="en-CA" dirty="0"/>
          </a:p>
        </p:txBody>
      </p:sp>
      <p:sp>
        <p:nvSpPr>
          <p:cNvPr id="3" name="Content Placeholder 2"/>
          <p:cNvSpPr>
            <a:spLocks noGrp="1"/>
          </p:cNvSpPr>
          <p:nvPr>
            <p:ph sz="quarter" idx="1"/>
          </p:nvPr>
        </p:nvSpPr>
        <p:spPr/>
        <p:txBody>
          <a:bodyPr>
            <a:normAutofit fontScale="85000" lnSpcReduction="20000"/>
          </a:bodyPr>
          <a:lstStyle/>
          <a:p>
            <a:pPr marL="0" indent="0">
              <a:buNone/>
            </a:pPr>
            <a:r>
              <a:rPr lang="en-CA" sz="3700" dirty="0"/>
              <a:t>2) Design and specifications: 2014-15</a:t>
            </a:r>
          </a:p>
          <a:p>
            <a:pPr marL="0" indent="0">
              <a:buNone/>
            </a:pPr>
            <a:endParaRPr lang="en-CA" sz="3700" dirty="0"/>
          </a:p>
          <a:p>
            <a:pPr lvl="1">
              <a:buFont typeface="Arial" pitchFamily="34" charset="0"/>
              <a:buChar char="•"/>
            </a:pPr>
            <a:r>
              <a:rPr lang="en-CA" sz="3700" dirty="0"/>
              <a:t>The board will ask </a:t>
            </a:r>
            <a:r>
              <a:rPr lang="en-CA" sz="3700" dirty="0" smtClean="0"/>
              <a:t>at least 3 </a:t>
            </a:r>
            <a:r>
              <a:rPr lang="en-CA" sz="3700" dirty="0"/>
              <a:t>different engineering firms to bid</a:t>
            </a:r>
          </a:p>
          <a:p>
            <a:pPr lvl="1">
              <a:buFont typeface="Arial" pitchFamily="34" charset="0"/>
              <a:buChar char="•"/>
            </a:pPr>
            <a:r>
              <a:rPr lang="en-CA" sz="3700" dirty="0"/>
              <a:t>Design and cost parameters are defined</a:t>
            </a:r>
          </a:p>
          <a:p>
            <a:pPr lvl="1">
              <a:buFont typeface="Arial" pitchFamily="34" charset="0"/>
              <a:buChar char="•"/>
            </a:pPr>
            <a:r>
              <a:rPr lang="en-CA" sz="3700" dirty="0"/>
              <a:t>The quality of the materials is decided upon described in specifications</a:t>
            </a:r>
          </a:p>
          <a:p>
            <a:pPr lvl="1">
              <a:buFont typeface="Arial" pitchFamily="34" charset="0"/>
              <a:buChar char="•"/>
            </a:pPr>
            <a:r>
              <a:rPr lang="en-CA" sz="3700" dirty="0"/>
              <a:t>Implementation phases, guarantees and liabilities are finalized</a:t>
            </a:r>
          </a:p>
          <a:p>
            <a:pPr lvl="1">
              <a:buFont typeface="Arial" pitchFamily="34" charset="0"/>
              <a:buChar char="•"/>
            </a:pPr>
            <a:r>
              <a:rPr lang="en-CA" sz="3700" dirty="0" smtClean="0"/>
              <a:t>Final </a:t>
            </a:r>
            <a:r>
              <a:rPr lang="en-CA" sz="3700" dirty="0"/>
              <a:t>documents are prepared to go out to tender</a:t>
            </a:r>
          </a:p>
          <a:p>
            <a:endParaRPr lang="en-CA" dirty="0"/>
          </a:p>
        </p:txBody>
      </p:sp>
    </p:spTree>
    <p:extLst>
      <p:ext uri="{BB962C8B-B14F-4D97-AF65-F5344CB8AC3E}">
        <p14:creationId xmlns:p14="http://schemas.microsoft.com/office/powerpoint/2010/main" val="3973287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tx1">
                    <a:lumMod val="95000"/>
                    <a:lumOff val="5000"/>
                  </a:schemeClr>
                </a:solidFill>
              </a:rPr>
              <a:t>Project Management Phases</a:t>
            </a:r>
            <a:endParaRPr lang="en-CA" dirty="0">
              <a:solidFill>
                <a:schemeClr val="tx1">
                  <a:lumMod val="95000"/>
                  <a:lumOff val="5000"/>
                </a:schemeClr>
              </a:solidFill>
            </a:endParaRPr>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6</a:t>
            </a:fld>
            <a:endParaRPr lang="en-CA" dirty="0"/>
          </a:p>
        </p:txBody>
      </p:sp>
      <p:sp>
        <p:nvSpPr>
          <p:cNvPr id="3" name="Content Placeholder 2"/>
          <p:cNvSpPr>
            <a:spLocks noGrp="1"/>
          </p:cNvSpPr>
          <p:nvPr>
            <p:ph sz="quarter" idx="1"/>
          </p:nvPr>
        </p:nvSpPr>
        <p:spPr/>
        <p:txBody>
          <a:bodyPr/>
          <a:lstStyle/>
          <a:p>
            <a:pPr marL="0" indent="0">
              <a:buNone/>
            </a:pPr>
            <a:endParaRPr lang="en-CA" dirty="0" smtClean="0"/>
          </a:p>
          <a:p>
            <a:pPr marL="0" indent="0">
              <a:buNone/>
            </a:pPr>
            <a:r>
              <a:rPr lang="en-CA" dirty="0" smtClean="0"/>
              <a:t>3</a:t>
            </a:r>
            <a:r>
              <a:rPr lang="en-CA" dirty="0"/>
              <a:t>) </a:t>
            </a:r>
            <a:r>
              <a:rPr lang="en-CA" dirty="0" smtClean="0"/>
              <a:t>Tendering </a:t>
            </a:r>
            <a:r>
              <a:rPr lang="en-CA" dirty="0"/>
              <a:t>and contract award: 2015-16</a:t>
            </a:r>
          </a:p>
          <a:p>
            <a:pPr lvl="1">
              <a:buFont typeface="Arial" pitchFamily="34" charset="0"/>
              <a:buChar char="•"/>
            </a:pPr>
            <a:r>
              <a:rPr lang="en-CA" dirty="0"/>
              <a:t>The board will ask for a minimum of three contractors to </a:t>
            </a:r>
            <a:r>
              <a:rPr lang="en-CA" dirty="0" smtClean="0"/>
              <a:t>bid to ensure a competitive price</a:t>
            </a:r>
            <a:endParaRPr lang="en-CA" dirty="0"/>
          </a:p>
          <a:p>
            <a:pPr lvl="1">
              <a:buFont typeface="Arial" pitchFamily="34" charset="0"/>
              <a:buChar char="•"/>
            </a:pPr>
            <a:r>
              <a:rPr lang="en-CA" dirty="0"/>
              <a:t>Tenders are sent to companies with proven track record and experience </a:t>
            </a:r>
          </a:p>
          <a:p>
            <a:pPr lvl="1">
              <a:buFont typeface="Arial" pitchFamily="34" charset="0"/>
              <a:buChar char="•"/>
            </a:pPr>
            <a:r>
              <a:rPr lang="en-CA" dirty="0"/>
              <a:t>Tenders are evaluated against pre-established </a:t>
            </a:r>
            <a:r>
              <a:rPr lang="en-CA" dirty="0" smtClean="0"/>
              <a:t>criteria</a:t>
            </a:r>
          </a:p>
          <a:p>
            <a:pPr lvl="1">
              <a:buFont typeface="Arial" pitchFamily="34" charset="0"/>
              <a:buChar char="•"/>
            </a:pPr>
            <a:r>
              <a:rPr lang="en-CA" dirty="0" smtClean="0"/>
              <a:t>The cost of the project may be higher or lower than the estimate depending on market conditions at the time</a:t>
            </a:r>
            <a:endParaRPr lang="en-CA" dirty="0"/>
          </a:p>
          <a:p>
            <a:pPr lvl="1">
              <a:buFont typeface="Arial" pitchFamily="34" charset="0"/>
              <a:buChar char="•"/>
            </a:pPr>
            <a:r>
              <a:rPr lang="en-CA" dirty="0"/>
              <a:t>Contract is awarded</a:t>
            </a:r>
          </a:p>
          <a:p>
            <a:endParaRPr lang="en-CA" dirty="0"/>
          </a:p>
        </p:txBody>
      </p:sp>
    </p:spTree>
    <p:extLst>
      <p:ext uri="{BB962C8B-B14F-4D97-AF65-F5344CB8AC3E}">
        <p14:creationId xmlns:p14="http://schemas.microsoft.com/office/powerpoint/2010/main" val="2039905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tx1">
                    <a:lumMod val="95000"/>
                    <a:lumOff val="5000"/>
                  </a:schemeClr>
                </a:solidFill>
              </a:rPr>
              <a:t>Project Management Phases</a:t>
            </a:r>
            <a:endParaRPr lang="en-CA" dirty="0">
              <a:solidFill>
                <a:schemeClr val="tx1">
                  <a:lumMod val="95000"/>
                  <a:lumOff val="5000"/>
                </a:schemeClr>
              </a:solidFill>
            </a:endParaRPr>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7</a:t>
            </a:fld>
            <a:endParaRPr lang="en-CA" dirty="0"/>
          </a:p>
        </p:txBody>
      </p:sp>
      <p:sp>
        <p:nvSpPr>
          <p:cNvPr id="3" name="Content Placeholder 2"/>
          <p:cNvSpPr>
            <a:spLocks noGrp="1"/>
          </p:cNvSpPr>
          <p:nvPr>
            <p:ph sz="quarter" idx="1"/>
          </p:nvPr>
        </p:nvSpPr>
        <p:spPr/>
        <p:txBody>
          <a:bodyPr>
            <a:normAutofit/>
          </a:bodyPr>
          <a:lstStyle/>
          <a:p>
            <a:pPr marL="0" indent="0">
              <a:buNone/>
            </a:pPr>
            <a:r>
              <a:rPr lang="en-CA" dirty="0"/>
              <a:t>4) Project implementation: 2017</a:t>
            </a:r>
          </a:p>
          <a:p>
            <a:pPr lvl="1">
              <a:buFont typeface="Arial" pitchFamily="34" charset="0"/>
              <a:buChar char="•"/>
            </a:pPr>
            <a:r>
              <a:rPr lang="en-CA" dirty="0"/>
              <a:t>Site review</a:t>
            </a:r>
          </a:p>
          <a:p>
            <a:pPr lvl="1">
              <a:buFont typeface="Arial" pitchFamily="34" charset="0"/>
              <a:buChar char="•"/>
            </a:pPr>
            <a:r>
              <a:rPr lang="en-CA" dirty="0"/>
              <a:t>Documents reviewed</a:t>
            </a:r>
          </a:p>
          <a:p>
            <a:pPr lvl="1">
              <a:buFont typeface="Arial" pitchFamily="34" charset="0"/>
              <a:buChar char="•"/>
            </a:pPr>
            <a:r>
              <a:rPr lang="en-CA" dirty="0"/>
              <a:t>Construction supervised by engineer</a:t>
            </a:r>
          </a:p>
          <a:p>
            <a:pPr lvl="1">
              <a:buFont typeface="Arial" pitchFamily="34" charset="0"/>
              <a:buChar char="•"/>
            </a:pPr>
            <a:r>
              <a:rPr lang="en-CA" dirty="0"/>
              <a:t>Site reports, changes as required</a:t>
            </a:r>
          </a:p>
          <a:p>
            <a:pPr lvl="1">
              <a:buFont typeface="Arial" pitchFamily="34" charset="0"/>
              <a:buChar char="•"/>
            </a:pPr>
            <a:r>
              <a:rPr lang="en-CA" dirty="0"/>
              <a:t>Semi-final and final inspections</a:t>
            </a:r>
          </a:p>
          <a:p>
            <a:pPr lvl="1">
              <a:buFont typeface="Arial" pitchFamily="34" charset="0"/>
              <a:buChar char="•"/>
            </a:pPr>
            <a:r>
              <a:rPr lang="en-CA" dirty="0"/>
              <a:t>Contractor invoices, certification etc.</a:t>
            </a:r>
          </a:p>
          <a:p>
            <a:pPr lvl="1">
              <a:buFont typeface="Arial" pitchFamily="34" charset="0"/>
              <a:buChar char="•"/>
            </a:pPr>
            <a:r>
              <a:rPr lang="en-CA" dirty="0"/>
              <a:t>Post-implementation activities (guarantees, decommissioning etc.)</a:t>
            </a:r>
          </a:p>
          <a:p>
            <a:pPr marL="0" indent="0">
              <a:buNone/>
            </a:pPr>
            <a:endParaRPr lang="en-CA" dirty="0"/>
          </a:p>
        </p:txBody>
      </p:sp>
    </p:spTree>
    <p:extLst>
      <p:ext uri="{BB962C8B-B14F-4D97-AF65-F5344CB8AC3E}">
        <p14:creationId xmlns:p14="http://schemas.microsoft.com/office/powerpoint/2010/main" val="2092323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tx1">
                    <a:lumMod val="95000"/>
                    <a:lumOff val="5000"/>
                  </a:schemeClr>
                </a:solidFill>
              </a:rPr>
              <a:t>Conclusion</a:t>
            </a:r>
            <a:endParaRPr lang="en-CA" dirty="0">
              <a:solidFill>
                <a:schemeClr val="tx1">
                  <a:lumMod val="95000"/>
                  <a:lumOff val="5000"/>
                </a:schemeClr>
              </a:solidFill>
            </a:endParaRPr>
          </a:p>
        </p:txBody>
      </p:sp>
      <p:sp>
        <p:nvSpPr>
          <p:cNvPr id="4" name="Date Placeholder 3"/>
          <p:cNvSpPr>
            <a:spLocks noGrp="1"/>
          </p:cNvSpPr>
          <p:nvPr>
            <p:ph type="dt" sz="half" idx="10"/>
          </p:nvPr>
        </p:nvSpPr>
        <p:spPr/>
        <p:txBody>
          <a:bodyPr/>
          <a:lstStyle/>
          <a:p>
            <a:fld id="{E57C35BD-9EFF-4C4F-95EA-0479C9D8F9C0}" type="datetime1">
              <a:rPr lang="en-CA" smtClean="0"/>
              <a:t>21/11/2013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3A434D8-60BE-4793-A316-D4BC5BFB2A40}" type="slidenum">
              <a:rPr lang="en-CA" smtClean="0"/>
              <a:t>8</a:t>
            </a:fld>
            <a:endParaRPr lang="en-CA" dirty="0"/>
          </a:p>
        </p:txBody>
      </p:sp>
      <p:sp>
        <p:nvSpPr>
          <p:cNvPr id="3" name="Content Placeholder 2"/>
          <p:cNvSpPr>
            <a:spLocks noGrp="1"/>
          </p:cNvSpPr>
          <p:nvPr>
            <p:ph sz="quarter" idx="1"/>
          </p:nvPr>
        </p:nvSpPr>
        <p:spPr/>
        <p:txBody>
          <a:bodyPr/>
          <a:lstStyle/>
          <a:p>
            <a:pPr marL="0" indent="0">
              <a:buNone/>
            </a:pPr>
            <a:endParaRPr lang="en-CA" dirty="0" smtClean="0"/>
          </a:p>
          <a:p>
            <a:pPr marL="0" indent="0">
              <a:buNone/>
            </a:pPr>
            <a:endParaRPr lang="en-CA" dirty="0"/>
          </a:p>
          <a:p>
            <a:pPr marL="0" indent="0">
              <a:buNone/>
            </a:pPr>
            <a:r>
              <a:rPr lang="en-CA" dirty="0" smtClean="0"/>
              <a:t>In view of the work ahead, we cannot delay the process and assessment any longer</a:t>
            </a:r>
          </a:p>
          <a:p>
            <a:endParaRPr lang="en-CA" dirty="0"/>
          </a:p>
          <a:p>
            <a:pPr marL="0" indent="0">
              <a:buNone/>
            </a:pPr>
            <a:r>
              <a:rPr lang="en-CA" dirty="0" smtClean="0"/>
              <a:t>		Thank you. </a:t>
            </a:r>
            <a:r>
              <a:rPr lang="en-CA" dirty="0"/>
              <a:t>Q</a:t>
            </a:r>
            <a:r>
              <a:rPr lang="en-CA" dirty="0" smtClean="0"/>
              <a:t>uestions?</a:t>
            </a:r>
            <a:endParaRPr lang="en-CA" dirty="0"/>
          </a:p>
        </p:txBody>
      </p:sp>
    </p:spTree>
    <p:extLst>
      <p:ext uri="{BB962C8B-B14F-4D97-AF65-F5344CB8AC3E}">
        <p14:creationId xmlns:p14="http://schemas.microsoft.com/office/powerpoint/2010/main" val="1314286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552</TotalTime>
  <Words>467</Words>
  <Application>Microsoft Office PowerPoint</Application>
  <PresentationFormat>On-screen Show (4:3)</PresentationFormat>
  <Paragraphs>67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Equity</vt:lpstr>
      <vt:lpstr>Window Replacement Project Information Session</vt:lpstr>
      <vt:lpstr>Board Responsibility</vt:lpstr>
      <vt:lpstr>Board Decision</vt:lpstr>
      <vt:lpstr>Project Management Phases</vt:lpstr>
      <vt:lpstr>Project Management Phases</vt:lpstr>
      <vt:lpstr>Project Management Phases</vt:lpstr>
      <vt:lpstr>Project Management Phases</vt:lpstr>
      <vt:lpstr>Conclusion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Window Replacement Project</dc:title>
  <dc:creator>Owner</dc:creator>
  <cp:lastModifiedBy>Owner</cp:lastModifiedBy>
  <cp:revision>79</cp:revision>
  <dcterms:created xsi:type="dcterms:W3CDTF">2013-11-14T14:48:11Z</dcterms:created>
  <dcterms:modified xsi:type="dcterms:W3CDTF">2013-11-21T21:05:56Z</dcterms:modified>
</cp:coreProperties>
</file>