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7" r:id="rId2"/>
    <p:sldId id="258" r:id="rId3"/>
    <p:sldId id="260" r:id="rId4"/>
    <p:sldId id="261" r:id="rId5"/>
    <p:sldId id="262" r:id="rId6"/>
    <p:sldId id="263" r:id="rId7"/>
    <p:sldId id="264" r:id="rId8"/>
    <p:sldId id="275" r:id="rId9"/>
    <p:sldId id="276" r:id="rId10"/>
    <p:sldId id="277" r:id="rId11"/>
    <p:sldId id="265" r:id="rId12"/>
    <p:sldId id="266" r:id="rId13"/>
    <p:sldId id="267" r:id="rId14"/>
    <p:sldId id="268" r:id="rId15"/>
    <p:sldId id="269" r:id="rId16"/>
    <p:sldId id="270" r:id="rId17"/>
    <p:sldId id="271" r:id="rId18"/>
    <p:sldId id="278" r:id="rId19"/>
    <p:sldId id="272" r:id="rId20"/>
    <p:sldId id="273" r:id="rId21"/>
    <p:sldId id="274" r:id="rId22"/>
    <p:sldId id="283" r:id="rId23"/>
    <p:sldId id="280" r:id="rId24"/>
    <p:sldId id="281" r:id="rId25"/>
    <p:sldId id="282" r:id="rId26"/>
    <p:sldId id="284" r:id="rId27"/>
    <p:sldId id="289" r:id="rId28"/>
    <p:sldId id="279" r:id="rId29"/>
    <p:sldId id="285" r:id="rId30"/>
    <p:sldId id="286" r:id="rId31"/>
    <p:sldId id="287" r:id="rId32"/>
    <p:sldId id="288"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6626" name="Group 2"/>
          <p:cNvGrpSpPr>
            <a:grpSpLocks/>
          </p:cNvGrpSpPr>
          <p:nvPr/>
        </p:nvGrpSpPr>
        <p:grpSpPr bwMode="auto">
          <a:xfrm>
            <a:off x="4716463" y="5345113"/>
            <a:ext cx="4427537" cy="1512887"/>
            <a:chOff x="2971" y="3367"/>
            <a:chExt cx="2789" cy="953"/>
          </a:xfrm>
        </p:grpSpPr>
        <p:sp>
          <p:nvSpPr>
            <p:cNvPr id="26627"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28"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29"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0"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1"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2"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3"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4"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5"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6"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7"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8"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39"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40"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6641"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grpSp>
      <p:sp>
        <p:nvSpPr>
          <p:cNvPr id="26642" name="Rectangle 18"/>
          <p:cNvSpPr>
            <a:spLocks noGrp="1" noChangeArrowheads="1"/>
          </p:cNvSpPr>
          <p:nvPr>
            <p:ph type="ctrTitle" sz="quarter"/>
          </p:nvPr>
        </p:nvSpPr>
        <p:spPr>
          <a:xfrm>
            <a:off x="685800" y="1600200"/>
            <a:ext cx="7772400" cy="1828800"/>
          </a:xfrm>
        </p:spPr>
        <p:txBody>
          <a:bodyPr anchor="b"/>
          <a:lstStyle>
            <a:lvl1pPr>
              <a:defRPr sz="5700"/>
            </a:lvl1pPr>
          </a:lstStyle>
          <a:p>
            <a:pPr lvl="0"/>
            <a:r>
              <a:rPr lang="en-US" altLang="en-US" noProof="0" smtClean="0"/>
              <a:t>Click to edit Master title style</a:t>
            </a:r>
          </a:p>
        </p:txBody>
      </p:sp>
      <p:sp>
        <p:nvSpPr>
          <p:cNvPr id="26643"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pPr lvl="0"/>
            <a:r>
              <a:rPr lang="en-US" altLang="en-US" noProof="0" smtClean="0"/>
              <a:t>Click to edit Master subtitle style</a:t>
            </a:r>
          </a:p>
        </p:txBody>
      </p:sp>
      <p:sp>
        <p:nvSpPr>
          <p:cNvPr id="26644" name="Rectangle 20"/>
          <p:cNvSpPr>
            <a:spLocks noGrp="1" noChangeArrowheads="1"/>
          </p:cNvSpPr>
          <p:nvPr>
            <p:ph type="dt" sz="quarter" idx="2"/>
          </p:nvPr>
        </p:nvSpPr>
        <p:spPr/>
        <p:txBody>
          <a:bodyPr/>
          <a:lstStyle>
            <a:lvl1pPr>
              <a:defRPr/>
            </a:lvl1pPr>
          </a:lstStyle>
          <a:p>
            <a:endParaRPr lang="en-US" altLang="en-US"/>
          </a:p>
        </p:txBody>
      </p:sp>
      <p:sp>
        <p:nvSpPr>
          <p:cNvPr id="26645" name="Rectangle 21"/>
          <p:cNvSpPr>
            <a:spLocks noGrp="1" noChangeArrowheads="1"/>
          </p:cNvSpPr>
          <p:nvPr>
            <p:ph type="ftr" sz="quarter" idx="3"/>
          </p:nvPr>
        </p:nvSpPr>
        <p:spPr/>
        <p:txBody>
          <a:bodyPr/>
          <a:lstStyle>
            <a:lvl1pPr>
              <a:defRPr/>
            </a:lvl1pPr>
          </a:lstStyle>
          <a:p>
            <a:endParaRPr lang="en-US" altLang="en-US"/>
          </a:p>
        </p:txBody>
      </p:sp>
      <p:sp>
        <p:nvSpPr>
          <p:cNvPr id="26646" name="Rectangle 22"/>
          <p:cNvSpPr>
            <a:spLocks noGrp="1" noChangeArrowheads="1"/>
          </p:cNvSpPr>
          <p:nvPr>
            <p:ph type="sldNum" sz="quarter" idx="4"/>
          </p:nvPr>
        </p:nvSpPr>
        <p:spPr/>
        <p:txBody>
          <a:bodyPr/>
          <a:lstStyle>
            <a:lvl1pPr>
              <a:defRPr/>
            </a:lvl1pPr>
          </a:lstStyle>
          <a:p>
            <a:fld id="{A7C1676F-80D9-48B7-B605-AA4BB82FCD93}" type="slidenum">
              <a:rPr lang="en-US" altLang="en-US"/>
              <a:pPr/>
              <a:t>‹#›</a:t>
            </a:fld>
            <a:endParaRPr lang="en-US" alt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6642"/>
                                        </p:tgtEl>
                                        <p:attrNameLst>
                                          <p:attrName>style.visibility</p:attrName>
                                        </p:attrNameLst>
                                      </p:cBhvr>
                                      <p:to>
                                        <p:strVal val="visible"/>
                                      </p:to>
                                    </p:set>
                                    <p:animEffect transition="in" filter="fade">
                                      <p:cBhvr>
                                        <p:cTn id="7" dur="2000"/>
                                        <p:tgtEl>
                                          <p:spTgt spid="2664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643"/>
                                        </p:tgtEl>
                                        <p:attrNameLst>
                                          <p:attrName>style.visibility</p:attrName>
                                        </p:attrNameLst>
                                      </p:cBhvr>
                                      <p:to>
                                        <p:strVal val="visible"/>
                                      </p:to>
                                    </p:set>
                                    <p:animEffect transition="in" filter="fade">
                                      <p:cBhvr>
                                        <p:cTn id="10" dur="2000"/>
                                        <p:tgtEl>
                                          <p:spTgt spid="26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2" grpId="0"/>
      <p:bldP spid="26643" grpId="0">
        <p:tmplLst>
          <p:tmpl>
            <p:tnLst>
              <p:par>
                <p:cTn presetID="10" presetClass="entr" presetSubtype="0" fill="hold" nodeType="withEffect">
                  <p:stCondLst>
                    <p:cond delay="0"/>
                  </p:stCondLst>
                  <p:childTnLst>
                    <p:set>
                      <p:cBhvr>
                        <p:cTn dur="1" fill="hold">
                          <p:stCondLst>
                            <p:cond delay="0"/>
                          </p:stCondLst>
                        </p:cTn>
                        <p:tgtEl>
                          <p:spTgt spid="26643"/>
                        </p:tgtEl>
                        <p:attrNameLst>
                          <p:attrName>style.visibility</p:attrName>
                        </p:attrNameLst>
                      </p:cBhvr>
                      <p:to>
                        <p:strVal val="visible"/>
                      </p:to>
                    </p:set>
                    <p:animEffect transition="in" filter="fade">
                      <p:cBhvr>
                        <p:cTn dur="2000"/>
                        <p:tgtEl>
                          <p:spTgt spid="26643"/>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E827921-CDBD-48FD-B957-46518C510E47}" type="slidenum">
              <a:rPr lang="en-US" altLang="en-US"/>
              <a:pPr/>
              <a:t>‹#›</a:t>
            </a:fld>
            <a:endParaRPr lang="en-US" altLang="en-US"/>
          </a:p>
        </p:txBody>
      </p:sp>
    </p:spTree>
    <p:extLst>
      <p:ext uri="{BB962C8B-B14F-4D97-AF65-F5344CB8AC3E}">
        <p14:creationId xmlns:p14="http://schemas.microsoft.com/office/powerpoint/2010/main" val="323552254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ECCF329-E61F-4171-A572-EA8C36761C81}" type="slidenum">
              <a:rPr lang="en-US" altLang="en-US"/>
              <a:pPr/>
              <a:t>‹#›</a:t>
            </a:fld>
            <a:endParaRPr lang="en-US" altLang="en-US"/>
          </a:p>
        </p:txBody>
      </p:sp>
    </p:spTree>
    <p:extLst>
      <p:ext uri="{BB962C8B-B14F-4D97-AF65-F5344CB8AC3E}">
        <p14:creationId xmlns:p14="http://schemas.microsoft.com/office/powerpoint/2010/main" val="404329751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7BEFCEE1-B2EE-4BAD-A8F2-DA573518F875}" type="slidenum">
              <a:rPr lang="en-US" altLang="en-US"/>
              <a:pPr/>
              <a:t>‹#›</a:t>
            </a:fld>
            <a:endParaRPr lang="en-US" altLang="en-US"/>
          </a:p>
        </p:txBody>
      </p:sp>
    </p:spTree>
    <p:extLst>
      <p:ext uri="{BB962C8B-B14F-4D97-AF65-F5344CB8AC3E}">
        <p14:creationId xmlns:p14="http://schemas.microsoft.com/office/powerpoint/2010/main" val="349922860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210D152-99AA-4BC4-B220-F9CFF242A8BA}" type="slidenum">
              <a:rPr lang="en-US" altLang="en-US"/>
              <a:pPr/>
              <a:t>‹#›</a:t>
            </a:fld>
            <a:endParaRPr lang="en-US" altLang="en-US"/>
          </a:p>
        </p:txBody>
      </p:sp>
    </p:spTree>
    <p:extLst>
      <p:ext uri="{BB962C8B-B14F-4D97-AF65-F5344CB8AC3E}">
        <p14:creationId xmlns:p14="http://schemas.microsoft.com/office/powerpoint/2010/main" val="335638066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B250915-369F-4326-8DB3-D6684B37EC24}" type="slidenum">
              <a:rPr lang="en-US" altLang="en-US"/>
              <a:pPr/>
              <a:t>‹#›</a:t>
            </a:fld>
            <a:endParaRPr lang="en-US" altLang="en-US"/>
          </a:p>
        </p:txBody>
      </p:sp>
    </p:spTree>
    <p:extLst>
      <p:ext uri="{BB962C8B-B14F-4D97-AF65-F5344CB8AC3E}">
        <p14:creationId xmlns:p14="http://schemas.microsoft.com/office/powerpoint/2010/main" val="8650638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EDB1FF0-369B-4AF7-A741-A7E29A9BBFCD}" type="slidenum">
              <a:rPr lang="en-US" altLang="en-US"/>
              <a:pPr/>
              <a:t>‹#›</a:t>
            </a:fld>
            <a:endParaRPr lang="en-US" altLang="en-US"/>
          </a:p>
        </p:txBody>
      </p:sp>
    </p:spTree>
    <p:extLst>
      <p:ext uri="{BB962C8B-B14F-4D97-AF65-F5344CB8AC3E}">
        <p14:creationId xmlns:p14="http://schemas.microsoft.com/office/powerpoint/2010/main" val="120932485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9F74261-BB5C-4E99-B825-0AA3BE76633B}" type="slidenum">
              <a:rPr lang="en-US" altLang="en-US"/>
              <a:pPr/>
              <a:t>‹#›</a:t>
            </a:fld>
            <a:endParaRPr lang="en-US" altLang="en-US"/>
          </a:p>
        </p:txBody>
      </p:sp>
    </p:spTree>
    <p:extLst>
      <p:ext uri="{BB962C8B-B14F-4D97-AF65-F5344CB8AC3E}">
        <p14:creationId xmlns:p14="http://schemas.microsoft.com/office/powerpoint/2010/main" val="112170727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8D353EC-41BF-4A33-8CFF-0EBD485A074F}" type="slidenum">
              <a:rPr lang="en-US" altLang="en-US"/>
              <a:pPr/>
              <a:t>‹#›</a:t>
            </a:fld>
            <a:endParaRPr lang="en-US" altLang="en-US"/>
          </a:p>
        </p:txBody>
      </p:sp>
    </p:spTree>
    <p:extLst>
      <p:ext uri="{BB962C8B-B14F-4D97-AF65-F5344CB8AC3E}">
        <p14:creationId xmlns:p14="http://schemas.microsoft.com/office/powerpoint/2010/main" val="2779792756"/>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384DAB1-B1C8-47F8-94CD-A87F87894289}" type="slidenum">
              <a:rPr lang="en-US" altLang="en-US"/>
              <a:pPr/>
              <a:t>‹#›</a:t>
            </a:fld>
            <a:endParaRPr lang="en-US" altLang="en-US"/>
          </a:p>
        </p:txBody>
      </p:sp>
    </p:spTree>
    <p:extLst>
      <p:ext uri="{BB962C8B-B14F-4D97-AF65-F5344CB8AC3E}">
        <p14:creationId xmlns:p14="http://schemas.microsoft.com/office/powerpoint/2010/main" val="995584100"/>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23768E1-1E7D-4936-A0D5-FF9B757C8CE3}" type="slidenum">
              <a:rPr lang="en-US" altLang="en-US"/>
              <a:pPr/>
              <a:t>‹#›</a:t>
            </a:fld>
            <a:endParaRPr lang="en-US" altLang="en-US"/>
          </a:p>
        </p:txBody>
      </p:sp>
    </p:spTree>
    <p:extLst>
      <p:ext uri="{BB962C8B-B14F-4D97-AF65-F5344CB8AC3E}">
        <p14:creationId xmlns:p14="http://schemas.microsoft.com/office/powerpoint/2010/main" val="2766942702"/>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E1F2FBD-6BB3-4095-82E2-48D7C6FBD224}" type="slidenum">
              <a:rPr lang="en-US" altLang="en-US"/>
              <a:pPr/>
              <a:t>‹#›</a:t>
            </a:fld>
            <a:endParaRPr lang="en-US" altLang="en-US"/>
          </a:p>
        </p:txBody>
      </p:sp>
    </p:spTree>
    <p:extLst>
      <p:ext uri="{BB962C8B-B14F-4D97-AF65-F5344CB8AC3E}">
        <p14:creationId xmlns:p14="http://schemas.microsoft.com/office/powerpoint/2010/main" val="20712167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25602" name="Group 2"/>
          <p:cNvGrpSpPr>
            <a:grpSpLocks/>
          </p:cNvGrpSpPr>
          <p:nvPr/>
        </p:nvGrpSpPr>
        <p:grpSpPr bwMode="auto">
          <a:xfrm>
            <a:off x="4716463" y="5345113"/>
            <a:ext cx="4427537" cy="1512887"/>
            <a:chOff x="2971" y="3367"/>
            <a:chExt cx="2789" cy="953"/>
          </a:xfrm>
        </p:grpSpPr>
        <p:sp>
          <p:nvSpPr>
            <p:cNvPr id="25603"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04"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05"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06"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07"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08"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09"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0"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1"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2"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3"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4"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5"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6"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sp>
          <p:nvSpPr>
            <p:cNvPr id="25617"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CA"/>
            </a:p>
          </p:txBody>
        </p:sp>
      </p:grpSp>
      <p:sp>
        <p:nvSpPr>
          <p:cNvPr id="25618" name="Rectangle 18"/>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Click to edit Master title style</a:t>
            </a:r>
          </a:p>
        </p:txBody>
      </p:sp>
      <p:sp>
        <p:nvSpPr>
          <p:cNvPr id="25619" name="Rectangle 19"/>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ltLang="en-US"/>
          </a:p>
        </p:txBody>
      </p:sp>
      <p:sp>
        <p:nvSpPr>
          <p:cNvPr id="25620" name="Rectangle 2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ltLang="en-US"/>
          </a:p>
        </p:txBody>
      </p:sp>
      <p:sp>
        <p:nvSpPr>
          <p:cNvPr id="25621" name="Rectangle 21"/>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CE105A60-69AB-4B11-990C-0777C77B41E0}" type="slidenum">
              <a:rPr lang="en-US" altLang="en-US"/>
              <a:pPr/>
              <a:t>‹#›</a:t>
            </a:fld>
            <a:endParaRPr lang="en-US" altLang="en-US"/>
          </a:p>
        </p:txBody>
      </p:sp>
      <p:sp>
        <p:nvSpPr>
          <p:cNvPr id="25622" name="Rectangle 2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18"/>
                                        </p:tgtEl>
                                        <p:attrNameLst>
                                          <p:attrName>style.visibility</p:attrName>
                                        </p:attrNameLst>
                                      </p:cBhvr>
                                      <p:to>
                                        <p:strVal val="visible"/>
                                      </p:to>
                                    </p:set>
                                    <p:animEffect transition="in" filter="fade">
                                      <p:cBhvr>
                                        <p:cTn id="7" dur="2000"/>
                                        <p:tgtEl>
                                          <p:spTgt spid="256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622"/>
                                        </p:tgtEl>
                                        <p:attrNameLst>
                                          <p:attrName>style.visibility</p:attrName>
                                        </p:attrNameLst>
                                      </p:cBhvr>
                                      <p:to>
                                        <p:strVal val="visible"/>
                                      </p:to>
                                    </p:set>
                                    <p:animEffect transition="in" filter="fade">
                                      <p:cBhvr>
                                        <p:cTn id="10" dur="2000"/>
                                        <p:tgtEl>
                                          <p:spTgt spid="25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8" grpId="0"/>
      <p:bldP spid="25622" grpId="0">
        <p:tmplLst>
          <p:tmpl>
            <p:tnLst>
              <p:par>
                <p:cTn presetID="10" presetClass="entr" presetSubtype="0" fill="hold" nodeType="withEffect">
                  <p:stCondLst>
                    <p:cond delay="0"/>
                  </p:stCondLst>
                  <p:childTnLst>
                    <p:set>
                      <p:cBhvr>
                        <p:cTn dur="1" fill="hold">
                          <p:stCondLst>
                            <p:cond delay="0"/>
                          </p:stCondLst>
                        </p:cTn>
                        <p:tgtEl>
                          <p:spTgt spid="25622"/>
                        </p:tgtEl>
                        <p:attrNameLst>
                          <p:attrName>style.visibility</p:attrName>
                        </p:attrNameLst>
                      </p:cBhvr>
                      <p:to>
                        <p:strVal val="visible"/>
                      </p:to>
                    </p:set>
                    <p:animEffect transition="in" filter="fade">
                      <p:cBhvr>
                        <p:cTn dur="2000"/>
                        <p:tgtEl>
                          <p:spTgt spid="25622"/>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lmc.uottawa.ca/?q=english_history#s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omniglot.com/writing/oldenglish.htm"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www.ccel.org/a/augustine/"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http://home.freeuk.net/elloughton13/vikings.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pages.towson.edu/duncan/IELanguageTree.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andromeda.rutgers.edu/~jlynch/language.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youtube.com/watch?v=uxqAwT5IpL8"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american-pictures.com/genealogy/descent/photos/William.the.conqueror.jpg" TargetMode="External"/><Relationship Id="rId2" Type="http://schemas.openxmlformats.org/officeDocument/2006/relationships/hyperlink" Target="http://www.bbc.co.uk/wales/history/img/themes/periods/normans/normans01_446.jpg" TargetMode="External"/><Relationship Id="rId1" Type="http://schemas.openxmlformats.org/officeDocument/2006/relationships/slideLayout" Target="../slideLayouts/slideLayout2.xml"/><Relationship Id="rId4" Type="http://schemas.openxmlformats.org/officeDocument/2006/relationships/hyperlink" Target="http://www.btinternet.com/~timeref/conquest1.gi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youtube.com/watch?v=DSpJ8kVpAF0" TargetMode="External"/><Relationship Id="rId2" Type="http://schemas.openxmlformats.org/officeDocument/2006/relationships/hyperlink" Target="http://www.youtube.com/watch?v=TKCx7ZZko-w" TargetMode="External"/><Relationship Id="rId1" Type="http://schemas.openxmlformats.org/officeDocument/2006/relationships/slideLayout" Target="../slideLayouts/slideLayout2.xml"/><Relationship Id="rId4" Type="http://schemas.openxmlformats.org/officeDocument/2006/relationships/hyperlink" Target="http://www.religioustolerance.org/chr_stat.htm"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egasusarchive.org/ancientbritain/war_firstinvasion.htm" TargetMode="External"/><Relationship Id="rId2" Type="http://schemas.openxmlformats.org/officeDocument/2006/relationships/hyperlink" Target="http://www.thistleandbroom.com/scotland/celts.htm" TargetMode="External"/><Relationship Id="rId1" Type="http://schemas.openxmlformats.org/officeDocument/2006/relationships/slideLayout" Target="../slideLayouts/slideLayout2.xml"/><Relationship Id="rId4" Type="http://schemas.openxmlformats.org/officeDocument/2006/relationships/hyperlink" Target="http://www.historyonthenet.com/Chronology/timelineroman.htm"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mockingbird.creighton.edu/english/fajardo/teaching/eng520/anglosax.htm" TargetMode="External"/><Relationship Id="rId2" Type="http://schemas.openxmlformats.org/officeDocument/2006/relationships/hyperlink" Target="http://www.utexas.edu/cola/centers/lrc/eieol/gotol-0-X.html" TargetMode="External"/><Relationship Id="rId1" Type="http://schemas.openxmlformats.org/officeDocument/2006/relationships/slideLayout" Target="../slideLayouts/slideLayout6.xml"/><Relationship Id="rId4" Type="http://schemas.openxmlformats.org/officeDocument/2006/relationships/hyperlink" Target="http://grammar.about.com/od/d/g/dialectterm.htm"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faculty.virginia.edu/OldEnglish/Beowulf.Readings/Prologue.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a:t>The History of the English Language</a:t>
            </a:r>
          </a:p>
        </p:txBody>
      </p:sp>
      <p:sp>
        <p:nvSpPr>
          <p:cNvPr id="3076" name="Rectangle 4"/>
          <p:cNvSpPr>
            <a:spLocks noChangeArrowheads="1"/>
          </p:cNvSpPr>
          <p:nvPr/>
        </p:nvSpPr>
        <p:spPr bwMode="auto">
          <a:xfrm>
            <a:off x="1524000" y="3810000"/>
            <a:ext cx="62341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hlinkClick r:id="rId2"/>
              </a:rPr>
              <a:t>http</a:t>
            </a:r>
            <a:r>
              <a:rPr lang="en-US" altLang="en-US"/>
              <a:t>://www.slmc.uottawa.ca/?q=english_history#s1</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5"/>
          <p:cNvSpPr>
            <a:spLocks noGrp="1" noChangeArrowheads="1"/>
          </p:cNvSpPr>
          <p:nvPr>
            <p:ph type="title"/>
          </p:nvPr>
        </p:nvSpPr>
        <p:spPr/>
        <p:txBody>
          <a:bodyPr/>
          <a:lstStyle/>
          <a:p>
            <a:r>
              <a:rPr lang="en-US" altLang="en-US"/>
              <a:t>Beowulf cont….</a:t>
            </a:r>
          </a:p>
        </p:txBody>
      </p:sp>
      <p:sp>
        <p:nvSpPr>
          <p:cNvPr id="30723" name="Rectangle 3"/>
          <p:cNvSpPr>
            <a:spLocks noGrp="1" noChangeArrowheads="1"/>
          </p:cNvSpPr>
          <p:nvPr>
            <p:ph type="body" sz="half" idx="1"/>
          </p:nvPr>
        </p:nvSpPr>
        <p:spPr/>
        <p:txBody>
          <a:bodyPr/>
          <a:lstStyle/>
          <a:p>
            <a:pPr>
              <a:lnSpc>
                <a:spcPct val="90000"/>
              </a:lnSpc>
            </a:pPr>
            <a:r>
              <a:rPr lang="en-US" altLang="en-US" sz="2400"/>
              <a:t>Only a single manuscript of the poem survived the Anglo-Saxon era. In the 1700’s it was nearly destroyed in a fire</a:t>
            </a:r>
          </a:p>
          <a:p>
            <a:pPr>
              <a:lnSpc>
                <a:spcPct val="90000"/>
              </a:lnSpc>
            </a:pPr>
            <a:r>
              <a:rPr lang="en-US" altLang="en-US" sz="2400"/>
              <a:t>It was not until 1936 when the Oxford scholar J.R.R Tolkien published a paper on the poem that it became popular.</a:t>
            </a:r>
          </a:p>
          <a:p>
            <a:pPr>
              <a:lnSpc>
                <a:spcPct val="90000"/>
              </a:lnSpc>
            </a:pPr>
            <a:endParaRPr lang="en-US" altLang="en-US" sz="2400"/>
          </a:p>
        </p:txBody>
      </p:sp>
      <p:pic>
        <p:nvPicPr>
          <p:cNvPr id="30724" name="Picture 4" descr="beowulf"/>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324475" y="1600200"/>
            <a:ext cx="2684463" cy="4530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animEffect transition="in" filter="dissolve">
                                      <p:cBhvr>
                                        <p:cTn id="7" dur="500"/>
                                        <p:tgtEl>
                                          <p:spTgt spid="307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430213"/>
            <a:ext cx="8229600" cy="684212"/>
          </a:xfrm>
        </p:spPr>
        <p:txBody>
          <a:bodyPr/>
          <a:lstStyle/>
          <a:p>
            <a:r>
              <a:rPr lang="en-US" altLang="en-US" b="1"/>
              <a:t>Anglo-Saxon Futhorc </a:t>
            </a:r>
            <a:br>
              <a:rPr lang="en-US" altLang="en-US" b="1"/>
            </a:br>
            <a:endParaRPr lang="en-US" altLang="en-US" sz="1800"/>
          </a:p>
        </p:txBody>
      </p:sp>
      <p:sp>
        <p:nvSpPr>
          <p:cNvPr id="11267" name="Rectangle 3"/>
          <p:cNvSpPr>
            <a:spLocks noGrp="1" noChangeArrowheads="1"/>
          </p:cNvSpPr>
          <p:nvPr>
            <p:ph type="body" idx="1"/>
          </p:nvPr>
        </p:nvSpPr>
        <p:spPr>
          <a:xfrm>
            <a:off x="457200" y="1143000"/>
            <a:ext cx="8229600" cy="4530725"/>
          </a:xfrm>
        </p:spPr>
        <p:txBody>
          <a:bodyPr/>
          <a:lstStyle/>
          <a:p>
            <a:r>
              <a:rPr lang="en-US" altLang="en-US"/>
              <a:t>Old English / Anglo-Saxon was sometimes written with a version of the Runic alphabet, brought to Britain by the Anglo-Saxons until about the 11th century (1OOO’S). </a:t>
            </a:r>
          </a:p>
          <a:p>
            <a:r>
              <a:rPr lang="en-US" altLang="en-US"/>
              <a:t>Runic inscriptions are mostly found on jewellery, weapons, stones and other objects. Very few examples of Runic writing on manuscripts have survived. </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p:txBody>
          <a:bodyPr/>
          <a:lstStyle/>
          <a:p>
            <a:r>
              <a:rPr lang="en-US" altLang="en-US" sz="4000"/>
              <a:t>These symbols could represent both </a:t>
            </a:r>
            <a:r>
              <a:rPr lang="en-US" altLang="en-US" sz="4000" i="1"/>
              <a:t>sounds and ideas</a:t>
            </a:r>
          </a:p>
        </p:txBody>
      </p:sp>
      <p:pic>
        <p:nvPicPr>
          <p:cNvPr id="12291" name="Picture 3" descr="Anglo-Saxon Futhorc"/>
          <p:cNvPicPr>
            <a:picLocks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457200" y="1524000"/>
            <a:ext cx="8229600" cy="4775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CA" altLang="en-US" sz="4000"/>
              <a:t>Old English Language-</a:t>
            </a:r>
            <a:br>
              <a:rPr lang="en-CA" altLang="en-US" sz="4000"/>
            </a:br>
            <a:endParaRPr lang="en-CA" altLang="en-US" sz="1600"/>
          </a:p>
        </p:txBody>
      </p:sp>
      <p:sp>
        <p:nvSpPr>
          <p:cNvPr id="13315" name="Rectangle 3"/>
          <p:cNvSpPr>
            <a:spLocks noGrp="1" noChangeArrowheads="1"/>
          </p:cNvSpPr>
          <p:nvPr>
            <p:ph type="body" idx="4294967295"/>
          </p:nvPr>
        </p:nvSpPr>
        <p:spPr>
          <a:xfrm>
            <a:off x="762000" y="1600200"/>
            <a:ext cx="7693025" cy="3724275"/>
          </a:xfrm>
        </p:spPr>
        <p:txBody>
          <a:bodyPr/>
          <a:lstStyle/>
          <a:p>
            <a:r>
              <a:rPr lang="en-US" altLang="en-US"/>
              <a:t>Only 1/5th of the modern English vocabulary is derived from Old English;  </a:t>
            </a:r>
          </a:p>
          <a:p>
            <a:r>
              <a:rPr lang="en-US" altLang="en-US"/>
              <a:t>The vocabulary, spelling and grammar were all different at this time.</a:t>
            </a:r>
          </a:p>
          <a:p>
            <a:endParaRPr lang="en-US" altLang="en-US"/>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z="4000"/>
              <a:t>Old English alphabet:</a:t>
            </a:r>
            <a:br>
              <a:rPr lang="en-US" altLang="en-US" sz="4000"/>
            </a:br>
            <a:endParaRPr lang="en-US" altLang="en-US" sz="4000"/>
          </a:p>
        </p:txBody>
      </p:sp>
      <p:pic>
        <p:nvPicPr>
          <p:cNvPr id="14339" name="Picture 3" descr="The Old English Alphabet"/>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295400"/>
            <a:ext cx="8077200" cy="777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40" name="Rectangle 4"/>
          <p:cNvSpPr>
            <a:spLocks noChangeArrowheads="1"/>
          </p:cNvSpPr>
          <p:nvPr/>
        </p:nvSpPr>
        <p:spPr bwMode="auto">
          <a:xfrm>
            <a:off x="838200" y="4572000"/>
            <a:ext cx="739140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latin typeface="Arial" charset="0"/>
                <a:hlinkClick r:id="rId3"/>
              </a:rPr>
              <a:t>http://www.omniglot.com/writing/oldenglish.htm</a:t>
            </a:r>
            <a:endParaRPr lang="en-US" altLang="en-US" sz="2400">
              <a:latin typeface="Arial" charset="0"/>
            </a:endParaRPr>
          </a:p>
          <a:p>
            <a:endParaRPr lang="en-US" altLang="en-US">
              <a:latin typeface="Arial" charset="0"/>
            </a:endParaRPr>
          </a:p>
        </p:txBody>
      </p:sp>
      <p:sp>
        <p:nvSpPr>
          <p:cNvPr id="14341" name="Rectangle 5"/>
          <p:cNvSpPr>
            <a:spLocks noChangeArrowheads="1"/>
          </p:cNvSpPr>
          <p:nvPr/>
        </p:nvSpPr>
        <p:spPr bwMode="auto">
          <a:xfrm>
            <a:off x="838200" y="4572000"/>
            <a:ext cx="739140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latin typeface="Arial" charset="0"/>
                <a:hlinkClick r:id="rId3"/>
              </a:rPr>
              <a:t>http://www.omniglot.com/writing/oldenglish.htm</a:t>
            </a:r>
            <a:endParaRPr lang="en-US" altLang="en-US" sz="2400">
              <a:latin typeface="Arial" charset="0"/>
            </a:endParaRPr>
          </a:p>
          <a:p>
            <a:endParaRPr lang="en-US" altLang="en-US">
              <a:latin typeface="Arial" charset="0"/>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z="3200"/>
              <a:t>Take particular note of these features in the Old English Alphabet (not on your handout):</a:t>
            </a:r>
            <a:br>
              <a:rPr lang="en-US" altLang="en-US" sz="3200"/>
            </a:br>
            <a:endParaRPr lang="en-US" altLang="en-US" sz="3200"/>
          </a:p>
        </p:txBody>
      </p:sp>
      <p:sp>
        <p:nvSpPr>
          <p:cNvPr id="15363" name="Rectangle 3"/>
          <p:cNvSpPr>
            <a:spLocks noGrp="1" noChangeArrowheads="1"/>
          </p:cNvSpPr>
          <p:nvPr>
            <p:ph type="body" idx="1"/>
          </p:nvPr>
        </p:nvSpPr>
        <p:spPr>
          <a:xfrm>
            <a:off x="609600" y="1295400"/>
            <a:ext cx="8001000" cy="4267200"/>
          </a:xfrm>
        </p:spPr>
        <p:txBody>
          <a:bodyPr/>
          <a:lstStyle/>
          <a:p>
            <a:pPr>
              <a:lnSpc>
                <a:spcPct val="90000"/>
              </a:lnSpc>
            </a:pPr>
            <a:r>
              <a:rPr lang="en-US" altLang="en-US" sz="2400"/>
              <a:t>the rounded shape of </a:t>
            </a:r>
            <a:r>
              <a:rPr lang="en-US" altLang="en-US" sz="2400" b="1"/>
              <a:t>d</a:t>
            </a:r>
            <a:r>
              <a:rPr lang="en-US" altLang="en-US" sz="2400"/>
              <a:t>; </a:t>
            </a:r>
          </a:p>
          <a:p>
            <a:pPr>
              <a:lnSpc>
                <a:spcPct val="90000"/>
              </a:lnSpc>
            </a:pPr>
            <a:r>
              <a:rPr lang="en-US" altLang="en-US" sz="2400"/>
              <a:t>the </a:t>
            </a:r>
            <a:r>
              <a:rPr lang="en-US" altLang="en-US" sz="2400" b="1"/>
              <a:t>f</a:t>
            </a:r>
            <a:r>
              <a:rPr lang="en-US" altLang="en-US" sz="2400"/>
              <a:t> that extends below the baseline instead of sitting on top of it; </a:t>
            </a:r>
          </a:p>
          <a:p>
            <a:pPr>
              <a:lnSpc>
                <a:spcPct val="90000"/>
              </a:lnSpc>
            </a:pPr>
            <a:r>
              <a:rPr lang="en-US" altLang="en-US" sz="2400"/>
              <a:t>the dotless </a:t>
            </a:r>
            <a:r>
              <a:rPr lang="en-US" altLang="en-US" sz="2400" b="1"/>
              <a:t>i</a:t>
            </a:r>
            <a:r>
              <a:rPr lang="en-US" altLang="en-US" sz="2400"/>
              <a:t>; </a:t>
            </a:r>
          </a:p>
          <a:p>
            <a:pPr>
              <a:lnSpc>
                <a:spcPct val="90000"/>
              </a:lnSpc>
            </a:pPr>
            <a:r>
              <a:rPr lang="en-US" altLang="en-US" sz="2400"/>
              <a:t>the </a:t>
            </a:r>
            <a:r>
              <a:rPr lang="en-US" altLang="en-US" sz="2400" b="1"/>
              <a:t>r</a:t>
            </a:r>
            <a:r>
              <a:rPr lang="en-US" altLang="en-US" sz="2400"/>
              <a:t> that extends below the baseline; </a:t>
            </a:r>
          </a:p>
          <a:p>
            <a:pPr>
              <a:lnSpc>
                <a:spcPct val="90000"/>
              </a:lnSpc>
            </a:pPr>
            <a:r>
              <a:rPr lang="en-US" altLang="en-US" sz="2400"/>
              <a:t>the three shapes of </a:t>
            </a:r>
            <a:r>
              <a:rPr lang="en-US" altLang="en-US" sz="2400" b="1"/>
              <a:t>s</a:t>
            </a:r>
            <a:r>
              <a:rPr lang="en-US" altLang="en-US" sz="2400"/>
              <a:t>, of which the first two (the Insular long </a:t>
            </a:r>
            <a:r>
              <a:rPr lang="en-US" altLang="en-US" sz="2400" b="1"/>
              <a:t>s</a:t>
            </a:r>
            <a:r>
              <a:rPr lang="en-US" altLang="en-US" sz="2400"/>
              <a:t> and the high </a:t>
            </a:r>
            <a:r>
              <a:rPr lang="en-US" altLang="en-US" sz="2400" b="1"/>
              <a:t>s</a:t>
            </a:r>
            <a:r>
              <a:rPr lang="en-US" altLang="en-US" sz="2400"/>
              <a:t>,) are most common; </a:t>
            </a:r>
          </a:p>
          <a:p>
            <a:pPr>
              <a:lnSpc>
                <a:spcPct val="90000"/>
              </a:lnSpc>
            </a:pPr>
            <a:r>
              <a:rPr lang="en-US" altLang="en-US" sz="2400"/>
              <a:t>the </a:t>
            </a:r>
            <a:r>
              <a:rPr lang="en-US" altLang="en-US" sz="2400" b="1"/>
              <a:t>t</a:t>
            </a:r>
            <a:r>
              <a:rPr lang="en-US" altLang="en-US" sz="2400"/>
              <a:t> that does not extend above the cross-stroke; </a:t>
            </a:r>
          </a:p>
          <a:p>
            <a:pPr>
              <a:lnSpc>
                <a:spcPct val="90000"/>
              </a:lnSpc>
            </a:pPr>
            <a:r>
              <a:rPr lang="en-US" altLang="en-US" sz="2400"/>
              <a:t>the </a:t>
            </a:r>
            <a:r>
              <a:rPr lang="en-US" altLang="en-US" sz="2400" b="1"/>
              <a:t>ƿ</a:t>
            </a:r>
            <a:r>
              <a:rPr lang="en-US" altLang="en-US" sz="2400"/>
              <a:t> ("wynn"), usually transliterated as </a:t>
            </a:r>
            <a:r>
              <a:rPr lang="en-US" altLang="en-US" sz="2400" b="1"/>
              <a:t>w</a:t>
            </a:r>
            <a:r>
              <a:rPr lang="en-US" altLang="en-US" sz="2400"/>
              <a:t> </a:t>
            </a:r>
          </a:p>
          <a:p>
            <a:pPr>
              <a:lnSpc>
                <a:spcPct val="90000"/>
              </a:lnSpc>
            </a:pPr>
            <a:r>
              <a:rPr lang="en-US" altLang="en-US" sz="2400"/>
              <a:t>the </a:t>
            </a:r>
            <a:r>
              <a:rPr lang="en-US" altLang="en-US" sz="2400" b="1"/>
              <a:t>y</a:t>
            </a:r>
            <a:r>
              <a:rPr lang="en-US" altLang="en-US" sz="2400"/>
              <a:t>, usually dotted, which comes in several different shapes.</a:t>
            </a:r>
          </a:p>
          <a:p>
            <a:pPr>
              <a:lnSpc>
                <a:spcPct val="90000"/>
              </a:lnSpc>
            </a:pPr>
            <a:endParaRPr lang="en-US" altLang="en-US" sz="2400"/>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Any idea what this might say?</a:t>
            </a:r>
          </a:p>
        </p:txBody>
      </p:sp>
      <p:pic>
        <p:nvPicPr>
          <p:cNvPr id="16387" name="Picture 3" descr="passage in Old English script"/>
          <p:cNvPicPr>
            <a:picLocks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685800" y="1371600"/>
            <a:ext cx="8001000" cy="2428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8" name="Rectangle 4"/>
          <p:cNvSpPr>
            <a:spLocks noChangeArrowheads="1"/>
          </p:cNvSpPr>
          <p:nvPr/>
        </p:nvSpPr>
        <p:spPr bwMode="auto">
          <a:xfrm>
            <a:off x="381000" y="3962400"/>
            <a:ext cx="82296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1" hangingPunct="1"/>
            <a:r>
              <a:rPr lang="en-US" altLang="en-US" sz="2000">
                <a:latin typeface="Arial" charset="0"/>
              </a:rPr>
              <a:t>I thank the almighty Creator with all my heart that he has granted to me, a sinful one, that I have, in praise and worship of him, revealed these two books to the unlearned English nation; the learned have no need of these books because their own learning can suffice for them.</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blinds(horizontal)">
                                      <p:cBhvr>
                                        <p:cTn id="7"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CA" altLang="en-US" sz="4000"/>
              <a:t>More development</a:t>
            </a:r>
            <a:br>
              <a:rPr lang="en-CA" altLang="en-US" sz="4000"/>
            </a:br>
            <a:r>
              <a:rPr lang="en-CA" altLang="en-US" sz="1600"/>
              <a:t/>
            </a:r>
            <a:br>
              <a:rPr lang="en-CA" altLang="en-US" sz="1600"/>
            </a:br>
            <a:endParaRPr lang="en-CA" altLang="en-US" sz="1600"/>
          </a:p>
        </p:txBody>
      </p:sp>
      <p:sp>
        <p:nvSpPr>
          <p:cNvPr id="17411" name="Rectangle 3"/>
          <p:cNvSpPr>
            <a:spLocks noGrp="1" noChangeArrowheads="1"/>
          </p:cNvSpPr>
          <p:nvPr>
            <p:ph type="body" idx="4294967295"/>
          </p:nvPr>
        </p:nvSpPr>
        <p:spPr>
          <a:xfrm>
            <a:off x="381000" y="1371600"/>
            <a:ext cx="8458200" cy="4191000"/>
          </a:xfrm>
        </p:spPr>
        <p:txBody>
          <a:bodyPr/>
          <a:lstStyle/>
          <a:p>
            <a:pPr>
              <a:lnSpc>
                <a:spcPct val="90000"/>
              </a:lnSpc>
            </a:pPr>
            <a:r>
              <a:rPr lang="en-US" altLang="en-US" sz="2800"/>
              <a:t>In the year 597, </a:t>
            </a:r>
            <a:r>
              <a:rPr lang="en-US" altLang="en-US" sz="2800">
                <a:hlinkClick r:id="rId2"/>
              </a:rPr>
              <a:t>St Augustine</a:t>
            </a:r>
            <a:r>
              <a:rPr lang="en-US" altLang="en-US" sz="2800"/>
              <a:t> and his monks arrived, introducing Latin words because monks were converting the English to Christianity (which was largely recorded in Latin).  Therefore, most of the words remaining from this time are associated with religion: </a:t>
            </a:r>
          </a:p>
          <a:p>
            <a:pPr>
              <a:lnSpc>
                <a:spcPct val="90000"/>
              </a:lnSpc>
            </a:pPr>
            <a:r>
              <a:rPr lang="en-US" altLang="en-US" sz="2800"/>
              <a:t>candle, </a:t>
            </a:r>
          </a:p>
          <a:p>
            <a:pPr>
              <a:lnSpc>
                <a:spcPct val="90000"/>
              </a:lnSpc>
            </a:pPr>
            <a:r>
              <a:rPr lang="en-US" altLang="en-US" sz="2800"/>
              <a:t>angel, </a:t>
            </a:r>
          </a:p>
          <a:p>
            <a:pPr>
              <a:lnSpc>
                <a:spcPct val="90000"/>
              </a:lnSpc>
            </a:pPr>
            <a:r>
              <a:rPr lang="en-US" altLang="en-US" sz="2800"/>
              <a:t>wine, etc.</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CA" altLang="en-US"/>
              <a:t>More development</a:t>
            </a:r>
            <a:r>
              <a:rPr lang="en-CA" altLang="en-US" sz="1800"/>
              <a:t> </a:t>
            </a:r>
            <a:br>
              <a:rPr lang="en-CA" altLang="en-US" sz="1800"/>
            </a:br>
            <a:endParaRPr lang="en-US" altLang="en-US" sz="1800"/>
          </a:p>
        </p:txBody>
      </p:sp>
      <p:sp>
        <p:nvSpPr>
          <p:cNvPr id="32771" name="Rectangle 3"/>
          <p:cNvSpPr>
            <a:spLocks noGrp="1" noChangeArrowheads="1"/>
          </p:cNvSpPr>
          <p:nvPr>
            <p:ph type="body" idx="1"/>
          </p:nvPr>
        </p:nvSpPr>
        <p:spPr/>
        <p:txBody>
          <a:bodyPr/>
          <a:lstStyle/>
          <a:p>
            <a:r>
              <a:rPr lang="en-US" altLang="en-US" sz="2800"/>
              <a:t>In the eight and ninth centuries, </a:t>
            </a:r>
            <a:r>
              <a:rPr lang="en-US" altLang="en-US" sz="2800">
                <a:hlinkClick r:id="rId2"/>
              </a:rPr>
              <a:t>the Vikings</a:t>
            </a:r>
            <a:r>
              <a:rPr lang="en-US" altLang="en-US" sz="2800"/>
              <a:t>  invaded Britain. Danish Kings actually held the British throne for 25 years!  </a:t>
            </a:r>
          </a:p>
          <a:p>
            <a:r>
              <a:rPr lang="en-US" altLang="en-US" sz="2400"/>
              <a:t>When Vikings (who spoke Old Norse) started to marry Anglo-Saxons, their Old Norse language was mostly 	droppped and they began to speak the language of the Anglo-Saxons.</a:t>
            </a:r>
            <a:r>
              <a:rPr lang="en-US" altLang="en-US" sz="2800"/>
              <a:t> </a:t>
            </a:r>
          </a:p>
          <a:p>
            <a:r>
              <a:rPr lang="en-US" altLang="en-US" sz="2800"/>
              <a:t>some of the Norse words remain to this day–sky, egg, cake, get, give, die</a:t>
            </a:r>
          </a:p>
          <a:p>
            <a:endParaRPr lang="en-US" altLang="en-US" sz="280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z="3200"/>
              <a:t>Defining Characteristics of Old English</a:t>
            </a:r>
          </a:p>
        </p:txBody>
      </p:sp>
      <p:sp>
        <p:nvSpPr>
          <p:cNvPr id="18436" name="Rectangle 4"/>
          <p:cNvSpPr>
            <a:spLocks noChangeArrowheads="1"/>
          </p:cNvSpPr>
          <p:nvPr/>
        </p:nvSpPr>
        <p:spPr bwMode="auto">
          <a:xfrm>
            <a:off x="990600" y="1600200"/>
            <a:ext cx="69342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Verdana"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Verdana" pitchFamily="34" charset="0"/>
              </a:defRPr>
            </a:lvl2pPr>
            <a:lvl3pPr marL="1143000" indent="-228600">
              <a:spcBef>
                <a:spcPct val="20000"/>
              </a:spcBef>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Verdana"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Verdana" pitchFamily="34" charset="0"/>
              </a:defRPr>
            </a:lvl4pPr>
            <a:lvl5pPr marL="2057400" indent="-228600">
              <a:spcBef>
                <a:spcPct val="20000"/>
              </a:spcBef>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5pPr>
            <a:lvl6pPr marL="2514600" indent="-22860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6pPr>
            <a:lvl7pPr marL="2971800" indent="-22860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7pPr>
            <a:lvl8pPr marL="3429000" indent="-22860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8pPr>
            <a:lvl9pPr marL="3886200" indent="-22860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9pPr>
          </a:lstStyle>
          <a:p>
            <a:pPr eaLnBrk="1" hangingPunct="1"/>
            <a:r>
              <a:rPr lang="en-US" altLang="en-US" sz="2000">
                <a:hlinkClick r:id="rId2"/>
              </a:rPr>
              <a:t>http://pages.towson.edu/duncan/IELanguageTree.htm</a:t>
            </a:r>
            <a:r>
              <a:rPr lang="en-US" altLang="en-US" sz="2000"/>
              <a:t> </a:t>
            </a:r>
          </a:p>
          <a:p>
            <a:pPr eaLnBrk="1" hangingPunct="1"/>
            <a:r>
              <a:rPr lang="en-US" altLang="en-US" sz="2000"/>
              <a:t>Old English contained many inflections which are word endings or additions for verbs, nouns + adjectives that indicate grammatical relationships (verb tense, person, gender, number or case…similar to French) (drinken instead of drink, eaten instead of eat)</a:t>
            </a:r>
          </a:p>
          <a:p>
            <a:pPr eaLnBrk="1" hangingPunct="1"/>
            <a:r>
              <a:rPr lang="en-US" altLang="en-US" sz="2000"/>
              <a:t>When people began to read and write the language, they borrowed the Roman alphabet and spelled words phonetically.</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581025"/>
            <a:ext cx="8229600" cy="836613"/>
          </a:xfrm>
        </p:spPr>
        <p:txBody>
          <a:bodyPr/>
          <a:lstStyle/>
          <a:p>
            <a:r>
              <a:rPr lang="en-US" altLang="en-US" sz="4000"/>
              <a:t>What is Indo European?</a:t>
            </a:r>
            <a:br>
              <a:rPr lang="en-US" altLang="en-US" sz="4000"/>
            </a:br>
            <a:r>
              <a:rPr lang="en-US" altLang="en-US" sz="4000"/>
              <a:t>()</a:t>
            </a:r>
            <a:br>
              <a:rPr lang="en-US" altLang="en-US" sz="4000"/>
            </a:br>
            <a:endParaRPr lang="en-US" altLang="en-US" sz="4000"/>
          </a:p>
        </p:txBody>
      </p:sp>
      <p:sp>
        <p:nvSpPr>
          <p:cNvPr id="4099" name="Rectangle 3"/>
          <p:cNvSpPr>
            <a:spLocks noGrp="1" noChangeArrowheads="1"/>
          </p:cNvSpPr>
          <p:nvPr>
            <p:ph type="body" idx="1"/>
          </p:nvPr>
        </p:nvSpPr>
        <p:spPr>
          <a:xfrm>
            <a:off x="609600" y="1447800"/>
            <a:ext cx="7693025" cy="4648200"/>
          </a:xfrm>
        </p:spPr>
        <p:txBody>
          <a:bodyPr/>
          <a:lstStyle/>
          <a:p>
            <a:pPr>
              <a:lnSpc>
                <a:spcPct val="80000"/>
              </a:lnSpc>
            </a:pPr>
            <a:r>
              <a:rPr lang="en-US" altLang="en-US" sz="2400"/>
              <a:t>The largest English language family from which most languages originated;</a:t>
            </a:r>
          </a:p>
          <a:p>
            <a:pPr>
              <a:lnSpc>
                <a:spcPct val="80000"/>
              </a:lnSpc>
            </a:pPr>
            <a:r>
              <a:rPr lang="en-US" altLang="en-US" sz="2400"/>
              <a:t>It was NEVER written or recorded;</a:t>
            </a:r>
          </a:p>
          <a:p>
            <a:pPr>
              <a:lnSpc>
                <a:spcPct val="80000"/>
              </a:lnSpc>
            </a:pPr>
            <a:r>
              <a:rPr lang="en-US" altLang="en-US" sz="2400"/>
              <a:t>It was spoken over 5000 years ago by tribes who wandered through areas stretching from Europe to India; </a:t>
            </a:r>
            <a:r>
              <a:rPr lang="en-US" altLang="en-US" sz="2400" i="1"/>
              <a:t>The ultimate origins of English lie in </a:t>
            </a:r>
            <a:r>
              <a:rPr lang="en-US" altLang="en-US" sz="2400" i="1">
                <a:hlinkClick r:id="rId2"/>
              </a:rPr>
              <a:t>Indo-European</a:t>
            </a:r>
            <a:r>
              <a:rPr lang="en-US" altLang="en-US" sz="2400" i="1"/>
              <a:t>, a family of languages consisting of most of the languages of Europe as well as those of Iran, the Indian subcontinent, and other parts of Asia. </a:t>
            </a:r>
          </a:p>
          <a:p>
            <a:pPr>
              <a:lnSpc>
                <a:spcPct val="80000"/>
              </a:lnSpc>
            </a:pPr>
            <a:r>
              <a:rPr lang="en-US" altLang="en-US" sz="2400"/>
              <a:t>Over time, many tribes migrated to other parts of the world, leaving behind the original language and developing our current language</a:t>
            </a:r>
          </a:p>
          <a:p>
            <a:pPr>
              <a:lnSpc>
                <a:spcPct val="80000"/>
              </a:lnSpc>
            </a:pPr>
            <a:r>
              <a:rPr lang="en-US" altLang="en-US" sz="2400"/>
              <a:t>Result of this migration?  Many different dialects…</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a:t>Borrowings in Old English </a:t>
            </a:r>
          </a:p>
        </p:txBody>
      </p:sp>
      <p:sp>
        <p:nvSpPr>
          <p:cNvPr id="19459" name="Rectangle 3"/>
          <p:cNvSpPr>
            <a:spLocks noGrp="1" noChangeArrowheads="1"/>
          </p:cNvSpPr>
          <p:nvPr>
            <p:ph type="body" idx="1"/>
          </p:nvPr>
        </p:nvSpPr>
        <p:spPr>
          <a:xfrm>
            <a:off x="457200" y="1371600"/>
            <a:ext cx="8229600" cy="4530725"/>
          </a:xfrm>
        </p:spPr>
        <p:txBody>
          <a:bodyPr/>
          <a:lstStyle/>
          <a:p>
            <a:r>
              <a:rPr lang="en-US" altLang="en-US"/>
              <a:t>This whole issue of word origins is very difficult as Latin, the Germanic tongues, Old English (derived from Germanic), and the Celtic tongues are all ultimately derived from a common Indo-European root, and are cognates (related). This can easily be demonstrated by looking (for example) at the words </a:t>
            </a:r>
            <a:r>
              <a:rPr lang="en-US" altLang="en-US" i="1"/>
              <a:t>I, me, is, brother, ten</a:t>
            </a:r>
            <a:r>
              <a:rPr lang="en-US" altLang="en-US"/>
              <a:t>. </a:t>
            </a: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0" y="0"/>
            <a:ext cx="9144000" cy="4038600"/>
          </a:xfrm>
        </p:spPr>
        <p:txBody>
          <a:bodyPr/>
          <a:lstStyle/>
          <a:p>
            <a:pPr>
              <a:lnSpc>
                <a:spcPct val="90000"/>
              </a:lnSpc>
              <a:buFont typeface="Wingdings" pitchFamily="2" charset="2"/>
              <a:buNone/>
            </a:pPr>
            <a:r>
              <a:rPr lang="en-US" altLang="en-US" sz="2800"/>
              <a:t> </a:t>
            </a:r>
            <a:r>
              <a:rPr lang="en-US" altLang="en-US" sz="2000"/>
              <a:t>English   I           me     is         mother 	 brother      ten</a:t>
            </a:r>
          </a:p>
          <a:p>
            <a:pPr>
              <a:lnSpc>
                <a:spcPct val="90000"/>
              </a:lnSpc>
              <a:buFont typeface="Wingdings" pitchFamily="2" charset="2"/>
              <a:buNone/>
            </a:pPr>
            <a:r>
              <a:rPr lang="en-US" altLang="en-US" sz="2000"/>
              <a:t> </a:t>
            </a:r>
            <a:r>
              <a:rPr lang="fr-FR" altLang="en-US" sz="2000"/>
              <a:t>Sanskrit  aham    ma     asti        matar      bhratar      daca</a:t>
            </a:r>
          </a:p>
          <a:p>
            <a:pPr>
              <a:lnSpc>
                <a:spcPct val="90000"/>
              </a:lnSpc>
              <a:buFont typeface="Wingdings" pitchFamily="2" charset="2"/>
              <a:buNone/>
            </a:pPr>
            <a:r>
              <a:rPr lang="fr-FR" altLang="en-US" sz="2000"/>
              <a:t> Iranian   azem    me      asti        matar         bratar       dasa</a:t>
            </a:r>
          </a:p>
          <a:p>
            <a:pPr>
              <a:lnSpc>
                <a:spcPct val="90000"/>
              </a:lnSpc>
              <a:buFont typeface="Wingdings" pitchFamily="2" charset="2"/>
              <a:buNone/>
            </a:pPr>
            <a:r>
              <a:rPr lang="fr-FR" altLang="en-US" sz="2000"/>
              <a:t> </a:t>
            </a:r>
            <a:r>
              <a:rPr lang="en-US" altLang="en-US" sz="2000"/>
              <a:t>Greek    ego       me      esti        meter         phrater     deka</a:t>
            </a:r>
          </a:p>
          <a:p>
            <a:pPr>
              <a:lnSpc>
                <a:spcPct val="90000"/>
              </a:lnSpc>
              <a:buFont typeface="Wingdings" pitchFamily="2" charset="2"/>
              <a:buNone/>
            </a:pPr>
            <a:r>
              <a:rPr lang="en-US" altLang="en-US" sz="2000"/>
              <a:t> Latin     ego       me      est         mater        frater         decem</a:t>
            </a:r>
          </a:p>
          <a:p>
            <a:pPr>
              <a:lnSpc>
                <a:spcPct val="90000"/>
              </a:lnSpc>
              <a:buFont typeface="Wingdings" pitchFamily="2" charset="2"/>
              <a:buNone/>
            </a:pPr>
            <a:r>
              <a:rPr lang="en-US" altLang="en-US" sz="2000"/>
              <a:t> Old English   ic   me      is           moder       brothor      tien</a:t>
            </a:r>
          </a:p>
          <a:p>
            <a:pPr>
              <a:lnSpc>
                <a:spcPct val="90000"/>
              </a:lnSpc>
              <a:buFont typeface="Wingdings" pitchFamily="2" charset="2"/>
              <a:buNone/>
            </a:pPr>
            <a:r>
              <a:rPr lang="en-US" altLang="en-US" sz="2000"/>
              <a:t> Old Irish            me      is           mathir       brathir       deich</a:t>
            </a:r>
          </a:p>
          <a:p>
            <a:pPr>
              <a:lnSpc>
                <a:spcPct val="90000"/>
              </a:lnSpc>
              <a:buFont typeface="Wingdings" pitchFamily="2" charset="2"/>
              <a:buNone/>
            </a:pPr>
            <a:r>
              <a:rPr lang="en-US" altLang="en-US" sz="2000"/>
              <a:t> Lithuanian   asz mi       esti         mote         broterelis  deszimtis</a:t>
            </a:r>
          </a:p>
          <a:p>
            <a:pPr>
              <a:lnSpc>
                <a:spcPct val="90000"/>
              </a:lnSpc>
              <a:buFont typeface="Wingdings" pitchFamily="2" charset="2"/>
              <a:buNone/>
            </a:pPr>
            <a:r>
              <a:rPr lang="en-US" altLang="en-US" sz="2000"/>
              <a:t> Russian       ia   menya  jest'         mat'         brat'          desiat' </a:t>
            </a:r>
          </a:p>
          <a:p>
            <a:pPr>
              <a:lnSpc>
                <a:spcPct val="90000"/>
              </a:lnSpc>
            </a:pPr>
            <a:endParaRPr lang="en-US" altLang="en-US" sz="2000"/>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sz="4000"/>
              <a:t>MAJOR CHANGES FROM </a:t>
            </a:r>
            <a:br>
              <a:rPr lang="en-US" altLang="en-US" sz="4000"/>
            </a:br>
            <a:r>
              <a:rPr lang="en-US" altLang="en-US" sz="4000"/>
              <a:t>OE TO ME:</a:t>
            </a:r>
            <a:br>
              <a:rPr lang="en-US" altLang="en-US" sz="4000"/>
            </a:br>
            <a:endParaRPr lang="en-US" altLang="en-US" sz="1800"/>
          </a:p>
        </p:txBody>
      </p:sp>
      <p:sp>
        <p:nvSpPr>
          <p:cNvPr id="37891" name="Rectangle 3"/>
          <p:cNvSpPr>
            <a:spLocks noGrp="1" noChangeArrowheads="1"/>
          </p:cNvSpPr>
          <p:nvPr>
            <p:ph type="body" idx="1"/>
          </p:nvPr>
        </p:nvSpPr>
        <p:spPr/>
        <p:txBody>
          <a:bodyPr/>
          <a:lstStyle/>
          <a:p>
            <a:r>
              <a:rPr lang="en-US" altLang="en-US" sz="2800"/>
              <a:t>OE symbols such as the letter "ð", are gone</a:t>
            </a:r>
          </a:p>
          <a:p>
            <a:r>
              <a:rPr lang="en-US" altLang="en-US" sz="2800"/>
              <a:t>Alphabet looks more like the modern one</a:t>
            </a:r>
          </a:p>
          <a:p>
            <a:r>
              <a:rPr lang="en-US" altLang="en-US" sz="2800"/>
              <a:t>Endings that showed word relationships are gone  (eat</a:t>
            </a:r>
            <a:r>
              <a:rPr lang="en-US" altLang="en-US" sz="2800" u="sng"/>
              <a:t>en</a:t>
            </a:r>
            <a:r>
              <a:rPr lang="en-US" altLang="en-US" sz="2800"/>
              <a:t>, drinc</a:t>
            </a:r>
            <a:r>
              <a:rPr lang="en-US" altLang="en-US" sz="2800" u="sng"/>
              <a:t>an</a:t>
            </a:r>
            <a:r>
              <a:rPr lang="en-US" altLang="en-US" sz="2800"/>
              <a:t>)</a:t>
            </a:r>
          </a:p>
          <a:p>
            <a:r>
              <a:rPr lang="en-US" altLang="en-US" sz="2800"/>
              <a:t>Word order is more like Present Day English</a:t>
            </a:r>
          </a:p>
          <a:p>
            <a:r>
              <a:rPr lang="en-US" altLang="en-US" sz="2800"/>
              <a:t>Plenty of new words with French origin</a:t>
            </a:r>
          </a:p>
          <a:p>
            <a:pPr>
              <a:buFont typeface="Wingdings" pitchFamily="2" charset="2"/>
              <a:buNone/>
            </a:pPr>
            <a:endParaRPr lang="en-US" altLang="en-US" sz="280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z="3600"/>
              <a:t/>
            </a:r>
            <a:br>
              <a:rPr lang="en-US" altLang="en-US" sz="3600"/>
            </a:br>
            <a:r>
              <a:rPr lang="en-US" altLang="en-US" sz="3600"/>
              <a:t>Middle English</a:t>
            </a:r>
            <a:br>
              <a:rPr lang="en-US" altLang="en-US" sz="3600"/>
            </a:br>
            <a:r>
              <a:rPr lang="en-US" altLang="en-US" sz="3600"/>
              <a:t>Defining characteristics</a:t>
            </a:r>
            <a:br>
              <a:rPr lang="en-US" altLang="en-US" sz="3600"/>
            </a:br>
            <a:r>
              <a:rPr lang="en-US" altLang="en-US" sz="3600"/>
              <a:t>1100-1450</a:t>
            </a:r>
            <a:br>
              <a:rPr lang="en-US" altLang="en-US" sz="3600"/>
            </a:br>
            <a:endParaRPr lang="en-US" altLang="en-US" sz="3600"/>
          </a:p>
        </p:txBody>
      </p:sp>
      <p:sp>
        <p:nvSpPr>
          <p:cNvPr id="34819" name="Rectangle 3"/>
          <p:cNvSpPr>
            <a:spLocks noGrp="1" noChangeArrowheads="1"/>
          </p:cNvSpPr>
          <p:nvPr>
            <p:ph type="body" idx="1"/>
          </p:nvPr>
        </p:nvSpPr>
        <p:spPr>
          <a:xfrm>
            <a:off x="381000" y="1905000"/>
            <a:ext cx="8229600" cy="4530725"/>
          </a:xfrm>
        </p:spPr>
        <p:txBody>
          <a:bodyPr/>
          <a:lstStyle/>
          <a:p>
            <a:pPr>
              <a:lnSpc>
                <a:spcPct val="80000"/>
              </a:lnSpc>
            </a:pPr>
            <a:r>
              <a:rPr lang="en-US" altLang="en-US" sz="2000"/>
              <a:t>popular traditions are being recorded (eg the ballad)</a:t>
            </a:r>
          </a:p>
          <a:p>
            <a:pPr>
              <a:lnSpc>
                <a:spcPct val="80000"/>
              </a:lnSpc>
            </a:pPr>
            <a:r>
              <a:rPr lang="en-US" altLang="en-US" sz="2000"/>
              <a:t>beginnings of recorded drama – usually based on morality plays, or ‘miracle’ plays</a:t>
            </a:r>
          </a:p>
          <a:p>
            <a:pPr>
              <a:lnSpc>
                <a:spcPct val="80000"/>
              </a:lnSpc>
            </a:pPr>
            <a:r>
              <a:rPr lang="en-US" altLang="en-US" sz="2000"/>
              <a:t>Courtly tradition – imitate the Italians and the French! – romance is all the rage…</a:t>
            </a:r>
          </a:p>
          <a:p>
            <a:pPr>
              <a:lnSpc>
                <a:spcPct val="80000"/>
              </a:lnSpc>
            </a:pPr>
            <a:r>
              <a:rPr lang="en-US" altLang="en-US" sz="2000"/>
              <a:t>French influence on language – to be anyone, you have to speak French…</a:t>
            </a:r>
          </a:p>
          <a:p>
            <a:pPr>
              <a:lnSpc>
                <a:spcPct val="80000"/>
              </a:lnSpc>
            </a:pPr>
            <a:r>
              <a:rPr lang="en-US" altLang="en-US" sz="2000"/>
              <a:t>Geoffrey Chaucer	</a:t>
            </a:r>
            <a:r>
              <a:rPr lang="en-US" altLang="en-US" sz="2000" i="1"/>
              <a:t>The Canterbury Tales </a:t>
            </a:r>
            <a:r>
              <a:rPr lang="en-US" altLang="en-US" sz="2000"/>
              <a:t>Chaucer intro video</a:t>
            </a:r>
            <a:endParaRPr lang="en-US" altLang="en-US" sz="2000">
              <a:hlinkClick r:id="rId2"/>
            </a:endParaRPr>
          </a:p>
          <a:p>
            <a:pPr>
              <a:lnSpc>
                <a:spcPct val="80000"/>
              </a:lnSpc>
              <a:buFont typeface="Wingdings" pitchFamily="2" charset="2"/>
              <a:buNone/>
            </a:pPr>
            <a:r>
              <a:rPr lang="en-US" altLang="en-US" sz="2000">
                <a:hlinkClick r:id="rId2"/>
              </a:rPr>
              <a:t>http://www.youtube.com/watch?v=uxqAwT5IpL8</a:t>
            </a:r>
            <a:endParaRPr lang="en-US" altLang="en-US" sz="2000"/>
          </a:p>
          <a:p>
            <a:pPr>
              <a:lnSpc>
                <a:spcPct val="80000"/>
              </a:lnSpc>
            </a:pPr>
            <a:r>
              <a:rPr lang="en-US" altLang="en-US" sz="2000"/>
              <a:t>First complete translation of the Bible</a:t>
            </a:r>
          </a:p>
          <a:p>
            <a:pPr>
              <a:lnSpc>
                <a:spcPct val="80000"/>
              </a:lnSpc>
            </a:pPr>
            <a:r>
              <a:rPr lang="en-US" altLang="en-US" sz="2000"/>
              <a:t>Thomas Malory </a:t>
            </a:r>
            <a:r>
              <a:rPr lang="en-US" altLang="en-US" sz="2000" i="1"/>
              <a:t>Le Morte Darthur</a:t>
            </a:r>
            <a:r>
              <a:rPr lang="en-US" altLang="en-US" sz="2000"/>
              <a:t>	-qualities of chivalry, romance = the perfect   knight and gentleman</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sz="2800"/>
              <a:t>Middle English cont….</a:t>
            </a:r>
            <a:br>
              <a:rPr lang="en-US" altLang="en-US" sz="2800"/>
            </a:br>
            <a:endParaRPr lang="en-US" altLang="en-US" sz="2800"/>
          </a:p>
        </p:txBody>
      </p:sp>
      <p:sp>
        <p:nvSpPr>
          <p:cNvPr id="35843" name="Rectangle 3"/>
          <p:cNvSpPr>
            <a:spLocks noGrp="1" noChangeArrowheads="1"/>
          </p:cNvSpPr>
          <p:nvPr>
            <p:ph type="body" idx="1"/>
          </p:nvPr>
        </p:nvSpPr>
        <p:spPr>
          <a:xfrm>
            <a:off x="457200" y="1066800"/>
            <a:ext cx="8229600" cy="5105400"/>
          </a:xfrm>
        </p:spPr>
        <p:txBody>
          <a:bodyPr/>
          <a:lstStyle/>
          <a:p>
            <a:pPr>
              <a:lnSpc>
                <a:spcPct val="80000"/>
              </a:lnSpc>
            </a:pPr>
            <a:r>
              <a:rPr lang="en-US" altLang="en-US" sz="2000"/>
              <a:t>THE </a:t>
            </a:r>
            <a:r>
              <a:rPr lang="en-US" altLang="en-US" sz="2000">
                <a:hlinkClick r:id="rId2"/>
              </a:rPr>
              <a:t>NORMANS</a:t>
            </a:r>
            <a:r>
              <a:rPr lang="en-US" altLang="en-US" sz="2000"/>
              <a:t> INVADE ENGLAND!!! (Speaking French)</a:t>
            </a:r>
          </a:p>
          <a:p>
            <a:pPr>
              <a:lnSpc>
                <a:spcPct val="80000"/>
              </a:lnSpc>
            </a:pPr>
            <a:r>
              <a:rPr lang="en-US" altLang="en-US" sz="2000"/>
              <a:t>1066, </a:t>
            </a:r>
            <a:r>
              <a:rPr lang="en-US" altLang="en-US" sz="2000">
                <a:hlinkClick r:id="rId3"/>
              </a:rPr>
              <a:t>William the Conqueror</a:t>
            </a:r>
            <a:r>
              <a:rPr lang="en-US" altLang="en-US" sz="2000"/>
              <a:t> from Normandy successfully </a:t>
            </a:r>
            <a:r>
              <a:rPr lang="en-US" altLang="en-US" sz="2000">
                <a:hlinkClick r:id="rId4"/>
              </a:rPr>
              <a:t>invades England.</a:t>
            </a:r>
            <a:endParaRPr lang="en-US" altLang="en-US" sz="2000"/>
          </a:p>
          <a:p>
            <a:pPr>
              <a:lnSpc>
                <a:spcPct val="80000"/>
              </a:lnSpc>
            </a:pPr>
            <a:r>
              <a:rPr lang="en-US" altLang="en-US" sz="2000"/>
              <a:t>Top levels of English-speaking political and ecclesiastical hierarchies were removed</a:t>
            </a:r>
          </a:p>
          <a:p>
            <a:pPr>
              <a:lnSpc>
                <a:spcPct val="80000"/>
              </a:lnSpc>
            </a:pPr>
            <a:r>
              <a:rPr lang="en-US" altLang="en-US" sz="2000"/>
              <a:t>This was the greatest historical influence on the Middle English language.</a:t>
            </a:r>
          </a:p>
          <a:p>
            <a:pPr>
              <a:lnSpc>
                <a:spcPct val="80000"/>
              </a:lnSpc>
              <a:buFont typeface="Wingdings" pitchFamily="2" charset="2"/>
              <a:buNone/>
            </a:pPr>
            <a:r>
              <a:rPr lang="en-US" altLang="en-US" sz="2000"/>
              <a:t>		</a:t>
            </a:r>
          </a:p>
          <a:p>
            <a:pPr>
              <a:lnSpc>
                <a:spcPct val="80000"/>
              </a:lnSpc>
              <a:buFont typeface="Wingdings" pitchFamily="2" charset="2"/>
              <a:buNone/>
            </a:pPr>
            <a:r>
              <a:rPr lang="en-US" altLang="en-US" sz="2400">
                <a:solidFill>
                  <a:schemeClr val="tx2"/>
                </a:solidFill>
              </a:rPr>
              <a:t>Results:</a:t>
            </a:r>
          </a:p>
          <a:p>
            <a:pPr>
              <a:lnSpc>
                <a:spcPct val="80000"/>
              </a:lnSpc>
              <a:buFont typeface="Wingdings" pitchFamily="2" charset="2"/>
              <a:buNone/>
            </a:pPr>
            <a:endParaRPr lang="en-US" altLang="en-US" sz="2400">
              <a:solidFill>
                <a:schemeClr val="tx2"/>
              </a:solidFill>
            </a:endParaRPr>
          </a:p>
          <a:p>
            <a:pPr>
              <a:lnSpc>
                <a:spcPct val="80000"/>
              </a:lnSpc>
            </a:pPr>
            <a:r>
              <a:rPr lang="en-US" altLang="en-US" sz="2000"/>
              <a:t>For 2 centuries, French was the official language of England.</a:t>
            </a:r>
          </a:p>
          <a:p>
            <a:pPr>
              <a:lnSpc>
                <a:spcPct val="80000"/>
              </a:lnSpc>
            </a:pPr>
            <a:r>
              <a:rPr lang="en-US" altLang="en-US" sz="2000"/>
              <a:t>By the end of the fourteenth century, English was once again the language of England, but it had changed drastically.</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0"/>
            <a:ext cx="8229600" cy="1139825"/>
          </a:xfrm>
        </p:spPr>
        <p:txBody>
          <a:bodyPr/>
          <a:lstStyle/>
          <a:p>
            <a:r>
              <a:rPr lang="en-US" altLang="en-US" sz="2400"/>
              <a:t>Middle English cont….</a:t>
            </a:r>
            <a:br>
              <a:rPr lang="en-US" altLang="en-US" sz="2400"/>
            </a:br>
            <a:r>
              <a:rPr lang="en-US" altLang="en-US" sz="2400"/>
              <a:t> </a:t>
            </a:r>
          </a:p>
        </p:txBody>
      </p:sp>
      <p:sp>
        <p:nvSpPr>
          <p:cNvPr id="36867" name="Rectangle 3"/>
          <p:cNvSpPr>
            <a:spLocks noGrp="1" noChangeArrowheads="1"/>
          </p:cNvSpPr>
          <p:nvPr>
            <p:ph type="body" idx="1"/>
          </p:nvPr>
        </p:nvSpPr>
        <p:spPr>
          <a:xfrm>
            <a:off x="457200" y="685800"/>
            <a:ext cx="8229600" cy="4530725"/>
          </a:xfrm>
        </p:spPr>
        <p:txBody>
          <a:bodyPr/>
          <a:lstStyle/>
          <a:p>
            <a:pPr>
              <a:lnSpc>
                <a:spcPct val="80000"/>
              </a:lnSpc>
            </a:pPr>
            <a:r>
              <a:rPr lang="en-US" altLang="en-US" sz="2000"/>
              <a:t>English was still spoken by the natives, while French was spoken by the upper classes and the courts.</a:t>
            </a:r>
          </a:p>
          <a:p>
            <a:pPr>
              <a:lnSpc>
                <a:spcPct val="80000"/>
              </a:lnSpc>
            </a:pPr>
            <a:r>
              <a:rPr lang="en-US" altLang="en-US" sz="2000"/>
              <a:t>As a result, many French words became part of the Middle English every day language…</a:t>
            </a:r>
            <a:r>
              <a:rPr lang="en-US" altLang="en-US" sz="2000" b="1"/>
              <a:t>10 000</a:t>
            </a:r>
            <a:r>
              <a:rPr lang="en-US" altLang="en-US" sz="2000"/>
              <a:t> words were added to the English language from the Normans.</a:t>
            </a:r>
          </a:p>
          <a:p>
            <a:pPr>
              <a:lnSpc>
                <a:spcPct val="80000"/>
              </a:lnSpc>
            </a:pPr>
            <a:r>
              <a:rPr lang="en-US" altLang="en-US" sz="2000"/>
              <a:t>Since the Normans were the rulers, most words had to do with that authority, (castle, prison, court)</a:t>
            </a:r>
          </a:p>
          <a:p>
            <a:pPr>
              <a:lnSpc>
                <a:spcPct val="80000"/>
              </a:lnSpc>
            </a:pPr>
            <a:r>
              <a:rPr lang="en-US" altLang="en-US" sz="2000"/>
              <a:t>This is why many times our current language has two entirely different words which mean the exact same thing – one word is of OE origin, while the other is of Norman origin:</a:t>
            </a:r>
            <a:endParaRPr lang="en-US" altLang="en-US" sz="2000" u="sng"/>
          </a:p>
          <a:p>
            <a:pPr>
              <a:lnSpc>
                <a:spcPct val="80000"/>
              </a:lnSpc>
            </a:pPr>
            <a:r>
              <a:rPr lang="en-US" altLang="en-US" sz="2000" u="sng"/>
              <a:t>OE</a:t>
            </a:r>
            <a:r>
              <a:rPr lang="en-US" altLang="en-US" sz="2000"/>
              <a:t>				</a:t>
            </a:r>
            <a:r>
              <a:rPr lang="en-US" altLang="en-US" sz="2000" u="sng"/>
              <a:t>French</a:t>
            </a:r>
            <a:endParaRPr lang="en-US" altLang="en-US" sz="2000"/>
          </a:p>
          <a:p>
            <a:pPr>
              <a:lnSpc>
                <a:spcPct val="80000"/>
              </a:lnSpc>
            </a:pPr>
            <a:r>
              <a:rPr lang="en-US" altLang="en-US" sz="2000"/>
              <a:t>Smell			Odour</a:t>
            </a:r>
          </a:p>
          <a:p>
            <a:pPr>
              <a:lnSpc>
                <a:spcPct val="80000"/>
              </a:lnSpc>
            </a:pPr>
            <a:r>
              <a:rPr lang="en-US" altLang="en-US" sz="2000"/>
              <a:t>Ask				Request</a:t>
            </a:r>
          </a:p>
          <a:p>
            <a:pPr>
              <a:lnSpc>
                <a:spcPct val="80000"/>
              </a:lnSpc>
            </a:pPr>
            <a:r>
              <a:rPr lang="en-US" altLang="en-US" sz="2000"/>
              <a:t>Yearly			Annual	</a:t>
            </a:r>
          </a:p>
          <a:p>
            <a:pPr>
              <a:lnSpc>
                <a:spcPct val="80000"/>
              </a:lnSpc>
            </a:pPr>
            <a:r>
              <a:rPr lang="en-US" altLang="en-US" sz="2000"/>
              <a:t>Most words with only one syllable have an Old English origin because the ‘language of the masses’ came to be English.  More complicated words of two syllables or more were used primarily by the upper classes and usually had French or Latin origins, but common words used by the masses had only one syllable.</a:t>
            </a:r>
          </a:p>
          <a:p>
            <a:pPr>
              <a:lnSpc>
                <a:spcPct val="80000"/>
              </a:lnSpc>
            </a:pPr>
            <a:endParaRPr lang="en-US" altLang="en-US" sz="200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7813"/>
            <a:ext cx="8229600" cy="788987"/>
          </a:xfrm>
        </p:spPr>
        <p:txBody>
          <a:bodyPr/>
          <a:lstStyle/>
          <a:p>
            <a:r>
              <a:rPr lang="en-US" altLang="en-US" sz="4000"/>
              <a:t>Medieval Religious Pilgrimmages</a:t>
            </a:r>
          </a:p>
        </p:txBody>
      </p:sp>
      <p:sp>
        <p:nvSpPr>
          <p:cNvPr id="39939" name="Rectangle 3"/>
          <p:cNvSpPr>
            <a:spLocks noGrp="1" noChangeArrowheads="1"/>
          </p:cNvSpPr>
          <p:nvPr>
            <p:ph type="body" idx="1"/>
          </p:nvPr>
        </p:nvSpPr>
        <p:spPr>
          <a:xfrm>
            <a:off x="457200" y="1219200"/>
            <a:ext cx="8229600" cy="5181600"/>
          </a:xfrm>
        </p:spPr>
        <p:txBody>
          <a:bodyPr/>
          <a:lstStyle/>
          <a:p>
            <a:pPr>
              <a:lnSpc>
                <a:spcPct val="80000"/>
              </a:lnSpc>
            </a:pPr>
            <a:r>
              <a:rPr lang="en-US" altLang="en-US" sz="1800"/>
              <a:t>Pilgrimages are nothing new. For thousands of years, people have travelled to various religious sites for different reasons. However, there was never a more popular time for religious pilgrimages than during the Middle Ages.</a:t>
            </a:r>
          </a:p>
          <a:p>
            <a:pPr>
              <a:lnSpc>
                <a:spcPct val="80000"/>
              </a:lnSpc>
            </a:pPr>
            <a:r>
              <a:rPr lang="en-US" altLang="en-US" sz="1800"/>
              <a:t>In medieval times, people made long trips to visit the relics or resting places of revered saints. Many of these journeys, to far away places such as Jerusalem or Rome, could take months and often, the travellers never returned, such were the risks of travelling to an unknown destination.</a:t>
            </a:r>
          </a:p>
          <a:p>
            <a:pPr>
              <a:lnSpc>
                <a:spcPct val="80000"/>
              </a:lnSpc>
            </a:pPr>
            <a:r>
              <a:rPr lang="en-US" altLang="en-US" sz="1800"/>
              <a:t>Why did medieval people go on pilgrimage? Obviously, for the majority of people, there were religious reasons for their trip. Many believed their successful journey to a chosen shrine would secure them a place in heaven.</a:t>
            </a:r>
          </a:p>
          <a:p>
            <a:pPr>
              <a:lnSpc>
                <a:spcPct val="80000"/>
              </a:lnSpc>
            </a:pPr>
            <a:r>
              <a:rPr lang="en-US" altLang="en-US" sz="1800"/>
              <a:t>Others, like some modern-day pilgrims, sought a cure from illness or, failing that, personal peace and solace. And some went to a shrine as an act of thanksgiving or atonement, or to make a special request of the saint associated with the site. A pilgrimage could also be imposed by a member of the clergy, in order to punish a penitent.</a:t>
            </a:r>
          </a:p>
          <a:p>
            <a:pPr>
              <a:lnSpc>
                <a:spcPct val="80000"/>
              </a:lnSpc>
            </a:pPr>
            <a:r>
              <a:rPr lang="en-US" altLang="en-US" sz="1800"/>
              <a:t>A pilgrimage was often one of the only chances for people from all walks of life to really associate with each other. </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sz="4000"/>
              <a:t>MODERN RELIGIOUS RELICS?</a:t>
            </a:r>
          </a:p>
        </p:txBody>
      </p:sp>
      <p:sp>
        <p:nvSpPr>
          <p:cNvPr id="47107" name="Rectangle 3"/>
          <p:cNvSpPr>
            <a:spLocks noGrp="1" noChangeArrowheads="1"/>
          </p:cNvSpPr>
          <p:nvPr>
            <p:ph type="body" idx="1"/>
          </p:nvPr>
        </p:nvSpPr>
        <p:spPr/>
        <p:txBody>
          <a:bodyPr/>
          <a:lstStyle/>
          <a:p>
            <a:pPr>
              <a:lnSpc>
                <a:spcPct val="90000"/>
              </a:lnSpc>
            </a:pPr>
            <a:endParaRPr lang="en-US" altLang="en-US" sz="2800"/>
          </a:p>
          <a:p>
            <a:pPr>
              <a:lnSpc>
                <a:spcPct val="90000"/>
              </a:lnSpc>
            </a:pPr>
            <a:r>
              <a:rPr lang="en-US" altLang="en-US" sz="2800"/>
              <a:t>top 10:   </a:t>
            </a:r>
            <a:r>
              <a:rPr lang="en-US" altLang="en-US" sz="2800">
                <a:hlinkClick r:id="rId2"/>
              </a:rPr>
              <a:t>http://www.youtube.com/watch?v=TKCx7ZZko-w</a:t>
            </a:r>
            <a:endParaRPr lang="en-US" altLang="en-US" sz="2800"/>
          </a:p>
          <a:p>
            <a:pPr>
              <a:lnSpc>
                <a:spcPct val="90000"/>
              </a:lnSpc>
            </a:pPr>
            <a:r>
              <a:rPr lang="en-US" altLang="en-US" sz="2800"/>
              <a:t>weeping mary, Ontario:   </a:t>
            </a:r>
            <a:r>
              <a:rPr lang="en-US" altLang="en-US" sz="2800">
                <a:hlinkClick r:id="rId3"/>
              </a:rPr>
              <a:t>http://www.youtube.com/watch?v=DSpJ8kVpAF0</a:t>
            </a:r>
            <a:endParaRPr lang="en-US" altLang="en-US" sz="2800"/>
          </a:p>
          <a:p>
            <a:pPr>
              <a:lnSpc>
                <a:spcPct val="90000"/>
              </a:lnSpc>
            </a:pPr>
            <a:r>
              <a:rPr lang="en-US" altLang="en-US" sz="2800"/>
              <a:t>how to: </a:t>
            </a:r>
            <a:r>
              <a:rPr lang="en-US" altLang="en-US" sz="2800">
                <a:hlinkClick r:id="rId4"/>
              </a:rPr>
              <a:t>http://www.religioustolerance.org/chr_stat.htm</a:t>
            </a:r>
            <a:endParaRPr lang="en-US" altLang="en-US" sz="2800"/>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sz="4000"/>
              <a:t/>
            </a:r>
            <a:br>
              <a:rPr lang="en-US" altLang="en-US" sz="4000"/>
            </a:br>
            <a:r>
              <a:rPr lang="en-US" altLang="en-US" sz="1800"/>
              <a:t>Modern English </a:t>
            </a:r>
            <a:br>
              <a:rPr lang="en-US" altLang="en-US" sz="1800"/>
            </a:br>
            <a:r>
              <a:rPr lang="en-US" altLang="en-US" sz="1800"/>
              <a:t>1450 – Onwards</a:t>
            </a:r>
            <a:br>
              <a:rPr lang="en-US" altLang="en-US" sz="1800"/>
            </a:br>
            <a:r>
              <a:rPr lang="en-US" altLang="en-US" sz="1800"/>
              <a:t>WHO IS WILLIAM CAXTON? -</a:t>
            </a:r>
            <a:br>
              <a:rPr lang="en-US" altLang="en-US" sz="1800"/>
            </a:br>
            <a:endParaRPr lang="en-US" altLang="en-US" sz="1800"/>
          </a:p>
        </p:txBody>
      </p:sp>
      <p:sp>
        <p:nvSpPr>
          <p:cNvPr id="33795" name="Rectangle 3"/>
          <p:cNvSpPr>
            <a:spLocks noGrp="1" noChangeArrowheads="1"/>
          </p:cNvSpPr>
          <p:nvPr>
            <p:ph type="body" idx="1"/>
          </p:nvPr>
        </p:nvSpPr>
        <p:spPr>
          <a:xfrm>
            <a:off x="457200" y="1828800"/>
            <a:ext cx="8229600" cy="4530725"/>
          </a:xfrm>
        </p:spPr>
        <p:txBody>
          <a:bodyPr/>
          <a:lstStyle/>
          <a:p>
            <a:pPr>
              <a:lnSpc>
                <a:spcPct val="90000"/>
              </a:lnSpc>
            </a:pPr>
            <a:r>
              <a:rPr lang="en-US" altLang="en-US" sz="2000" i="1"/>
              <a:t>Caxton was the first English printer and a translator and importer of books into England</a:t>
            </a:r>
            <a:r>
              <a:rPr lang="en-US" altLang="en-US" sz="2000"/>
              <a:t> </a:t>
            </a:r>
          </a:p>
          <a:p>
            <a:pPr>
              <a:lnSpc>
                <a:spcPct val="90000"/>
              </a:lnSpc>
            </a:pPr>
            <a:endParaRPr lang="en-US" altLang="en-US" sz="2000"/>
          </a:p>
          <a:p>
            <a:pPr>
              <a:lnSpc>
                <a:spcPct val="90000"/>
              </a:lnSpc>
            </a:pPr>
            <a:r>
              <a:rPr lang="en-US" altLang="en-US" sz="2000"/>
              <a:t>In the early 1470s Caxton spent time in Cologne learning the art of printing. He returned to Bruges in 1472 where he and Colard Mansion, a Flemish calligrapher, set up a press.</a:t>
            </a:r>
          </a:p>
          <a:p>
            <a:pPr>
              <a:lnSpc>
                <a:spcPct val="90000"/>
              </a:lnSpc>
            </a:pPr>
            <a:endParaRPr lang="en-US" altLang="en-US" sz="2000"/>
          </a:p>
          <a:p>
            <a:pPr>
              <a:lnSpc>
                <a:spcPct val="90000"/>
              </a:lnSpc>
            </a:pPr>
            <a:r>
              <a:rPr lang="en-US" altLang="en-US" sz="2000"/>
              <a:t>In 1476 Caxton returned to London and established a press at Westminster, the first printing press in England. Amongst the books he printed were Chaucer's 'Canterbury Tales', Gower's 'Confession Amantis' and Malory's 'Le Morte d'Arthur'. He printed more than 100 books in his lifetime </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sz="4000"/>
              <a:t>Modern English</a:t>
            </a:r>
            <a:r>
              <a:rPr lang="en-US" altLang="en-US" sz="1800"/>
              <a:t> </a:t>
            </a:r>
            <a:br>
              <a:rPr lang="en-US" altLang="en-US" sz="1800"/>
            </a:br>
            <a:endParaRPr lang="en-US" altLang="en-US" sz="1800"/>
          </a:p>
        </p:txBody>
      </p:sp>
      <p:sp>
        <p:nvSpPr>
          <p:cNvPr id="40963" name="Rectangle 3"/>
          <p:cNvSpPr>
            <a:spLocks noGrp="1" noChangeArrowheads="1"/>
          </p:cNvSpPr>
          <p:nvPr>
            <p:ph type="body" idx="1"/>
          </p:nvPr>
        </p:nvSpPr>
        <p:spPr/>
        <p:txBody>
          <a:bodyPr/>
          <a:lstStyle/>
          <a:p>
            <a:pPr>
              <a:lnSpc>
                <a:spcPct val="80000"/>
              </a:lnSpc>
            </a:pPr>
            <a:r>
              <a:rPr lang="en-US" altLang="en-US" sz="2000"/>
              <a:t>When Henry Tudor took the British throne, the modern age began.  He and Elizabeth I began England’s first explorations, resulting in the empire-building of England, and of course, the spread of the English Language.</a:t>
            </a:r>
          </a:p>
          <a:p>
            <a:pPr>
              <a:lnSpc>
                <a:spcPct val="80000"/>
              </a:lnSpc>
            </a:pPr>
            <a:r>
              <a:rPr lang="en-US" altLang="en-US" sz="2000"/>
              <a:t>Eventually, words were added to the English Language from these mass explorations and empire building.  Most words had to do with trade, exploration and colonization.</a:t>
            </a:r>
          </a:p>
          <a:p>
            <a:pPr>
              <a:lnSpc>
                <a:spcPct val="80000"/>
              </a:lnSpc>
            </a:pPr>
            <a:r>
              <a:rPr lang="en-US" altLang="en-US" sz="2000"/>
              <a:t>IE:  </a:t>
            </a:r>
          </a:p>
          <a:p>
            <a:pPr>
              <a:lnSpc>
                <a:spcPct val="80000"/>
              </a:lnSpc>
            </a:pPr>
            <a:r>
              <a:rPr lang="en-US" altLang="en-US" sz="2000"/>
              <a:t>Tea (from China)</a:t>
            </a:r>
          </a:p>
          <a:p>
            <a:pPr>
              <a:lnSpc>
                <a:spcPct val="80000"/>
              </a:lnSpc>
            </a:pPr>
            <a:r>
              <a:rPr lang="en-US" altLang="en-US" sz="2000"/>
              <a:t>Bungalow, cot (from India) </a:t>
            </a:r>
          </a:p>
          <a:p>
            <a:pPr>
              <a:lnSpc>
                <a:spcPct val="80000"/>
              </a:lnSpc>
            </a:pPr>
            <a:r>
              <a:rPr lang="en-US" altLang="en-US" sz="2000"/>
              <a:t>Tomato, chocolate (from Central and South America)</a:t>
            </a:r>
          </a:p>
          <a:p>
            <a:pPr>
              <a:lnSpc>
                <a:spcPct val="80000"/>
              </a:lnSpc>
            </a:pPr>
            <a:r>
              <a:rPr lang="en-US" altLang="en-US" sz="2000"/>
              <a:t>Hurricane (from the Caribbean)</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z="4000"/>
              <a:t>What is Germanic ?</a:t>
            </a:r>
            <a:br>
              <a:rPr lang="en-US" altLang="en-US" sz="4000"/>
            </a:br>
            <a:r>
              <a:rPr lang="en-US" altLang="en-US" sz="4000"/>
              <a:t>()</a:t>
            </a:r>
          </a:p>
        </p:txBody>
      </p:sp>
      <p:sp>
        <p:nvSpPr>
          <p:cNvPr id="6147" name="Rectangle 3"/>
          <p:cNvSpPr>
            <a:spLocks noGrp="1" noChangeArrowheads="1"/>
          </p:cNvSpPr>
          <p:nvPr>
            <p:ph type="body" idx="1"/>
          </p:nvPr>
        </p:nvSpPr>
        <p:spPr/>
        <p:txBody>
          <a:bodyPr/>
          <a:lstStyle/>
          <a:p>
            <a:r>
              <a:rPr lang="en-US" altLang="en-US"/>
              <a:t>Original Indo-European language speakers;</a:t>
            </a:r>
          </a:p>
          <a:p>
            <a:r>
              <a:rPr lang="en-US" altLang="en-US"/>
              <a:t>Several dialects developed from this language, one of which eventually became the English language</a:t>
            </a: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sz="4000"/>
              <a:t>Renaissance </a:t>
            </a:r>
            <a:r>
              <a:rPr lang="en-US" altLang="en-US" sz="4000" b="1"/>
              <a:t>1485-1660</a:t>
            </a:r>
            <a:br>
              <a:rPr lang="en-US" altLang="en-US" sz="4000" b="1"/>
            </a:br>
            <a:r>
              <a:rPr lang="en-US" altLang="en-US" sz="4000"/>
              <a:t/>
            </a:r>
            <a:br>
              <a:rPr lang="en-US" altLang="en-US" sz="4000"/>
            </a:br>
            <a:endParaRPr lang="en-US" altLang="en-US" sz="1800"/>
          </a:p>
        </p:txBody>
      </p:sp>
      <p:sp>
        <p:nvSpPr>
          <p:cNvPr id="41987" name="Rectangle 3"/>
          <p:cNvSpPr>
            <a:spLocks noGrp="1" noChangeArrowheads="1"/>
          </p:cNvSpPr>
          <p:nvPr>
            <p:ph type="body" idx="1"/>
          </p:nvPr>
        </p:nvSpPr>
        <p:spPr/>
        <p:txBody>
          <a:bodyPr/>
          <a:lstStyle/>
          <a:p>
            <a:pPr>
              <a:lnSpc>
                <a:spcPct val="80000"/>
              </a:lnSpc>
            </a:pPr>
            <a:r>
              <a:rPr lang="en-US" altLang="en-US" sz="2000"/>
              <a:t>-time of great achievements/advancements, a ‘rebirth’ or flowering of interest in academia</a:t>
            </a:r>
          </a:p>
          <a:p>
            <a:pPr>
              <a:lnSpc>
                <a:spcPct val="80000"/>
              </a:lnSpc>
            </a:pPr>
            <a:r>
              <a:rPr lang="en-US" altLang="en-US" sz="2000"/>
              <a:t>the power of literature, of the written word itself, is discovered, and flourishes</a:t>
            </a:r>
          </a:p>
          <a:p>
            <a:pPr>
              <a:lnSpc>
                <a:spcPct val="80000"/>
              </a:lnSpc>
            </a:pPr>
            <a:r>
              <a:rPr lang="en-US" altLang="en-US" sz="2000"/>
              <a:t>-the printing press – a revolutionary invention – and its effect on spelling, literature, even the spoken language</a:t>
            </a:r>
          </a:p>
          <a:p>
            <a:pPr>
              <a:lnSpc>
                <a:spcPct val="80000"/>
              </a:lnSpc>
            </a:pPr>
            <a:r>
              <a:rPr lang="en-US" altLang="en-US" sz="2000"/>
              <a:t>William Shakespeare, Edmund Spenser, John Milton</a:t>
            </a:r>
          </a:p>
          <a:p>
            <a:pPr>
              <a:lnSpc>
                <a:spcPct val="80000"/>
              </a:lnSpc>
            </a:pPr>
            <a:r>
              <a:rPr lang="en-US" altLang="en-US" sz="2000"/>
              <a:t>-struggles in religion – Reformation and the division of the Roman Catholic Church </a:t>
            </a:r>
          </a:p>
          <a:p>
            <a:pPr>
              <a:lnSpc>
                <a:spcPct val="80000"/>
              </a:lnSpc>
            </a:pPr>
            <a:r>
              <a:rPr lang="en-US" altLang="en-US" sz="2000"/>
              <a:t>-the flowering of the poetic form, the sonnet</a:t>
            </a:r>
          </a:p>
          <a:p>
            <a:pPr>
              <a:lnSpc>
                <a:spcPct val="80000"/>
              </a:lnSpc>
            </a:pPr>
            <a:r>
              <a:rPr lang="en-US" altLang="en-US" sz="2000"/>
              <a:t>bringing “mysteries” within the knowledge and grasp of all people – the possibilities seem endless!</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609600"/>
            <a:ext cx="8305800" cy="808038"/>
          </a:xfrm>
        </p:spPr>
        <p:txBody>
          <a:bodyPr/>
          <a:lstStyle/>
          <a:p>
            <a:r>
              <a:rPr lang="en-US" altLang="en-US" sz="4000" b="1"/>
              <a:t>Enlightenment	1660-1780</a:t>
            </a:r>
            <a:br>
              <a:rPr lang="en-US" altLang="en-US" sz="4000" b="1"/>
            </a:br>
            <a:r>
              <a:rPr lang="en-US" altLang="en-US" sz="4000" b="1"/>
              <a:t/>
            </a:r>
            <a:br>
              <a:rPr lang="en-US" altLang="en-US" sz="4000" b="1"/>
            </a:br>
            <a:endParaRPr lang="en-US" altLang="en-US" sz="4000"/>
          </a:p>
        </p:txBody>
      </p:sp>
      <p:sp>
        <p:nvSpPr>
          <p:cNvPr id="43011" name="Rectangle 3"/>
          <p:cNvSpPr>
            <a:spLocks noGrp="1" noChangeArrowheads="1"/>
          </p:cNvSpPr>
          <p:nvPr>
            <p:ph type="body" idx="1"/>
          </p:nvPr>
        </p:nvSpPr>
        <p:spPr>
          <a:xfrm>
            <a:off x="533400" y="990600"/>
            <a:ext cx="8305800" cy="5410200"/>
          </a:xfrm>
        </p:spPr>
        <p:txBody>
          <a:bodyPr/>
          <a:lstStyle/>
          <a:p>
            <a:pPr>
              <a:lnSpc>
                <a:spcPct val="80000"/>
              </a:lnSpc>
            </a:pPr>
            <a:r>
              <a:rPr lang="en-US" altLang="en-US" sz="1600" b="1"/>
              <a:t>“the irregular combinations of fanciful invention may delight awhile, but the pleasures of sudden wonder are soon exhausted, and the mind can only repose on the stability of the </a:t>
            </a:r>
          </a:p>
          <a:p>
            <a:pPr>
              <a:lnSpc>
                <a:spcPct val="80000"/>
              </a:lnSpc>
              <a:buFont typeface="Wingdings" pitchFamily="2" charset="2"/>
              <a:buNone/>
            </a:pPr>
            <a:r>
              <a:rPr lang="en-US" altLang="en-US" sz="1600" b="1"/>
              <a:t>truth” Samuel Johnson </a:t>
            </a:r>
            <a:r>
              <a:rPr lang="en-US" altLang="en-US" sz="1200" b="1"/>
              <a:t>Alexander Pope, Jonathan Swift</a:t>
            </a:r>
            <a:r>
              <a:rPr lang="en-US" altLang="en-US" sz="1200"/>
              <a:t> , John Dryden</a:t>
            </a:r>
            <a:endParaRPr lang="en-US" altLang="en-US" sz="1600" b="1"/>
          </a:p>
          <a:p>
            <a:pPr>
              <a:lnSpc>
                <a:spcPct val="80000"/>
              </a:lnSpc>
            </a:pPr>
            <a:r>
              <a:rPr lang="en-US" altLang="en-US" sz="1600" b="1"/>
              <a:t>Science Rules!  Truth and Logic Forever!</a:t>
            </a:r>
          </a:p>
          <a:p>
            <a:pPr>
              <a:lnSpc>
                <a:spcPct val="80000"/>
              </a:lnSpc>
            </a:pPr>
            <a:r>
              <a:rPr lang="en-US" altLang="en-US" sz="1600" b="1"/>
              <a:t>Knowledge and Learning are seen as the greatest source of order, the epitomy of civilized behaviour.</a:t>
            </a:r>
          </a:p>
          <a:p>
            <a:pPr>
              <a:lnSpc>
                <a:spcPct val="80000"/>
              </a:lnSpc>
            </a:pPr>
            <a:r>
              <a:rPr lang="en-US" altLang="en-US" sz="1600" b="1"/>
              <a:t>Enlightened people = free from ignorance and superstition</a:t>
            </a:r>
          </a:p>
          <a:p>
            <a:pPr>
              <a:lnSpc>
                <a:spcPct val="80000"/>
              </a:lnSpc>
            </a:pPr>
            <a:r>
              <a:rPr lang="en-US" altLang="en-US" sz="1600" b="1"/>
              <a:t>Believed most problems in human existence could be solved by reason, and by learning</a:t>
            </a:r>
          </a:p>
          <a:p>
            <a:pPr>
              <a:lnSpc>
                <a:spcPct val="80000"/>
              </a:lnSpc>
            </a:pPr>
            <a:r>
              <a:rPr lang="en-US" altLang="en-US" sz="1600" b="1"/>
              <a:t>Beginning of rules of grammar - 1st dictionary is developed/written by Samuel Johnson</a:t>
            </a:r>
          </a:p>
          <a:p>
            <a:pPr>
              <a:lnSpc>
                <a:spcPct val="80000"/>
              </a:lnSpc>
            </a:pPr>
            <a:r>
              <a:rPr lang="en-US" altLang="en-US" sz="1600" b="1"/>
              <a:t>Spoken and written English are now seen as having certain standards of correctness</a:t>
            </a:r>
          </a:p>
          <a:p>
            <a:pPr>
              <a:lnSpc>
                <a:spcPct val="80000"/>
              </a:lnSpc>
            </a:pPr>
            <a:r>
              <a:rPr lang="en-US" altLang="en-US" sz="1600" b="1"/>
              <a:t>“the faculty of the imagination is supported/enriched by the faculty of judgement”</a:t>
            </a:r>
          </a:p>
          <a:p>
            <a:pPr>
              <a:lnSpc>
                <a:spcPct val="80000"/>
              </a:lnSpc>
            </a:pPr>
            <a:r>
              <a:rPr lang="en-US" altLang="en-US" sz="1600" b="1"/>
              <a:t>growing/rising middle class  who want to acquire the trappings of ‘correctness’ and feel they need to know the ‘rules’ of speaking, writing correctly</a:t>
            </a:r>
          </a:p>
          <a:p>
            <a:pPr>
              <a:lnSpc>
                <a:spcPct val="80000"/>
              </a:lnSpc>
            </a:pPr>
            <a:r>
              <a:rPr lang="en-US" altLang="en-US" sz="1600" b="1"/>
              <a:t>Mrs. Malaprop – “malapropism”</a:t>
            </a:r>
          </a:p>
          <a:p>
            <a:pPr>
              <a:lnSpc>
                <a:spcPct val="80000"/>
              </a:lnSpc>
            </a:pPr>
            <a:r>
              <a:rPr lang="en-US" altLang="en-US" sz="1600" b="1"/>
              <a:t>New orderliness in society – post office, newspapers, banks, growing bureaucracy, etc.</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sz="4000"/>
              <a:t>The Romantic period 1780-1830 ()</a:t>
            </a:r>
          </a:p>
        </p:txBody>
      </p:sp>
      <p:sp>
        <p:nvSpPr>
          <p:cNvPr id="44035" name="Rectangle 3"/>
          <p:cNvSpPr>
            <a:spLocks noGrp="1" noChangeArrowheads="1"/>
          </p:cNvSpPr>
          <p:nvPr>
            <p:ph type="body" idx="1"/>
          </p:nvPr>
        </p:nvSpPr>
        <p:spPr/>
        <p:txBody>
          <a:bodyPr/>
          <a:lstStyle/>
          <a:p>
            <a:pPr>
              <a:lnSpc>
                <a:spcPct val="80000"/>
              </a:lnSpc>
            </a:pPr>
            <a:r>
              <a:rPr lang="en-US" altLang="en-US" sz="2000"/>
              <a:t>“the faculty of imagination takes over the power of judgement”</a:t>
            </a:r>
          </a:p>
          <a:p>
            <a:pPr>
              <a:lnSpc>
                <a:spcPct val="80000"/>
              </a:lnSpc>
            </a:pPr>
            <a:r>
              <a:rPr lang="en-US" altLang="en-US" sz="2000"/>
              <a:t>wild, extravagant, visionary, fanciful, idealized, sentimental, fantastical, grandeur, picturesque…</a:t>
            </a:r>
          </a:p>
          <a:p>
            <a:pPr>
              <a:lnSpc>
                <a:spcPct val="80000"/>
              </a:lnSpc>
            </a:pPr>
            <a:r>
              <a:rPr lang="en-US" altLang="en-US" sz="2000"/>
              <a:t>looked at nature with a new sensitivity, freshness</a:t>
            </a:r>
          </a:p>
          <a:p>
            <a:pPr>
              <a:lnSpc>
                <a:spcPct val="80000"/>
              </a:lnSpc>
            </a:pPr>
            <a:r>
              <a:rPr lang="en-US" altLang="en-US" sz="2000"/>
              <a:t>William Wordsworth, John Keats, Samuel Taylor Coleridge, Jane Austen, Mary Wollstonecraft Shelley</a:t>
            </a:r>
          </a:p>
          <a:p>
            <a:pPr>
              <a:lnSpc>
                <a:spcPct val="80000"/>
              </a:lnSpc>
            </a:pPr>
            <a:r>
              <a:rPr lang="en-US" altLang="en-US" sz="2000"/>
              <a:t>The individual perception of truth is what matters</a:t>
            </a:r>
          </a:p>
          <a:p>
            <a:pPr>
              <a:lnSpc>
                <a:spcPct val="80000"/>
              </a:lnSpc>
            </a:pPr>
            <a:r>
              <a:rPr lang="en-US" altLang="en-US" sz="2000"/>
              <a:t>Writer’s sense of closeness to the subject, revealed by the power of his/her imagination</a:t>
            </a:r>
          </a:p>
          <a:p>
            <a:pPr>
              <a:lnSpc>
                <a:spcPct val="80000"/>
              </a:lnSpc>
            </a:pPr>
            <a:r>
              <a:rPr lang="en-US" altLang="en-US" sz="2000"/>
              <a:t>Dreams of freedom – REVOLUTION – emancipation, liberty, equality…</a:t>
            </a:r>
          </a:p>
          <a:p>
            <a:pPr>
              <a:lnSpc>
                <a:spcPct val="80000"/>
              </a:lnSpc>
            </a:pPr>
            <a:r>
              <a:rPr lang="en-US" altLang="en-US" sz="2000"/>
              <a:t>New impulses in thought and expression – feeling of freedom and “brotherhood of all men”</a:t>
            </a:r>
          </a:p>
          <a:p>
            <a:pPr>
              <a:lnSpc>
                <a:spcPct val="80000"/>
              </a:lnSpc>
            </a:pPr>
            <a:r>
              <a:rPr lang="en-US" altLang="en-US" sz="2000"/>
              <a:t>Way too prolific use of the word “soul” in poetry!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a:t>Old English – 450-1100</a:t>
            </a:r>
            <a:br>
              <a:rPr lang="en-US" altLang="en-US" sz="4000"/>
            </a:br>
            <a:endParaRPr lang="en-US" altLang="en-US" sz="2000"/>
          </a:p>
        </p:txBody>
      </p:sp>
      <p:sp>
        <p:nvSpPr>
          <p:cNvPr id="7171" name="Rectangle 3"/>
          <p:cNvSpPr>
            <a:spLocks noGrp="1" noChangeArrowheads="1"/>
          </p:cNvSpPr>
          <p:nvPr>
            <p:ph type="body" idx="1"/>
          </p:nvPr>
        </p:nvSpPr>
        <p:spPr>
          <a:xfrm>
            <a:off x="381000" y="1905000"/>
            <a:ext cx="8229600" cy="4530725"/>
          </a:xfrm>
        </p:spPr>
        <p:txBody>
          <a:bodyPr/>
          <a:lstStyle/>
          <a:p>
            <a:pPr>
              <a:lnSpc>
                <a:spcPct val="90000"/>
              </a:lnSpc>
            </a:pPr>
            <a:r>
              <a:rPr lang="en-US" altLang="en-US" sz="2000"/>
              <a:t>Before the first century B.C.E. (</a:t>
            </a:r>
            <a:r>
              <a:rPr lang="en-US" altLang="en-US" sz="2000" b="1"/>
              <a:t>Before the Common Era</a:t>
            </a:r>
            <a:r>
              <a:rPr lang="en-US" altLang="en-US" sz="2000"/>
              <a:t>) England was inhabited by the </a:t>
            </a:r>
            <a:r>
              <a:rPr lang="en-US" altLang="en-US" sz="2000">
                <a:hlinkClick r:id="rId2"/>
              </a:rPr>
              <a:t>Celts</a:t>
            </a:r>
            <a:r>
              <a:rPr lang="en-US" altLang="en-US" sz="2000"/>
              <a:t> (few words remain from the Celts- mostly place names: Kent, Cumberland, Thames)</a:t>
            </a:r>
          </a:p>
          <a:p>
            <a:pPr>
              <a:lnSpc>
                <a:spcPct val="90000"/>
              </a:lnSpc>
            </a:pPr>
            <a:r>
              <a:rPr lang="en-US" altLang="en-US" sz="2000"/>
              <a:t>Caesar invaded parts of England in 55 BCE </a:t>
            </a:r>
            <a:r>
              <a:rPr lang="en-US" altLang="en-US" sz="2000">
                <a:hlinkClick r:id="rId3"/>
              </a:rPr>
              <a:t>why?</a:t>
            </a:r>
            <a:endParaRPr lang="en-US" altLang="en-US" sz="2000"/>
          </a:p>
          <a:p>
            <a:pPr>
              <a:lnSpc>
                <a:spcPct val="90000"/>
              </a:lnSpc>
            </a:pPr>
            <a:r>
              <a:rPr lang="en-US" altLang="en-US" sz="2000"/>
              <a:t>Romans invaded again in </a:t>
            </a:r>
            <a:r>
              <a:rPr lang="en-US" altLang="en-US" sz="2000">
                <a:hlinkClick r:id="rId4"/>
              </a:rPr>
              <a:t>43 AD </a:t>
            </a:r>
            <a:r>
              <a:rPr lang="en-US" altLang="en-US" sz="2000"/>
              <a:t>and settled – controlled England for more than 400 years, but never fully controlled the Celts</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457200" y="1447800"/>
            <a:ext cx="8153400" cy="5105400"/>
          </a:xfrm>
        </p:spPr>
        <p:txBody>
          <a:bodyPr/>
          <a:lstStyle/>
          <a:p>
            <a:pPr>
              <a:lnSpc>
                <a:spcPct val="80000"/>
              </a:lnSpc>
            </a:pPr>
            <a:r>
              <a:rPr lang="en-US" altLang="en-US" sz="1800" b="1">
                <a:latin typeface="Antique Olive" pitchFamily="34" charset="0"/>
              </a:rPr>
              <a:t>410 The </a:t>
            </a:r>
            <a:r>
              <a:rPr lang="en-US" altLang="en-US" sz="1800" b="1">
                <a:latin typeface="Antique Olive" pitchFamily="34" charset="0"/>
                <a:hlinkClick r:id="rId2"/>
              </a:rPr>
              <a:t>Goths</a:t>
            </a:r>
            <a:r>
              <a:rPr lang="en-US" altLang="en-US" sz="1800" b="1">
                <a:latin typeface="Antique Olive" pitchFamily="34" charset="0"/>
              </a:rPr>
              <a:t> (speakers of a now extinct East Germanic language) sack Rome. The first Germanic tribes arrive in Britain. Gothic is the language of the earliest literary documents of the Germanic peoples as a whole. The only linguistic remnants of Germanic peoples which antedate Gothic remains are some of the Runic inscriptions </a:t>
            </a:r>
          </a:p>
          <a:p>
            <a:pPr>
              <a:lnSpc>
                <a:spcPct val="80000"/>
              </a:lnSpc>
              <a:buFont typeface="Wingdings" pitchFamily="2" charset="2"/>
              <a:buNone/>
            </a:pPr>
            <a:endParaRPr lang="en-US" altLang="en-US" sz="1800" b="1">
              <a:latin typeface="Antique Olive" pitchFamily="34" charset="0"/>
            </a:endParaRPr>
          </a:p>
          <a:p>
            <a:pPr>
              <a:lnSpc>
                <a:spcPct val="80000"/>
              </a:lnSpc>
            </a:pPr>
            <a:r>
              <a:rPr lang="en-US" altLang="en-US" sz="1800" b="1">
                <a:latin typeface="Antique Olive" pitchFamily="34" charset="0"/>
              </a:rPr>
              <a:t>Early 5th century With the collapse of the empire, Romans withdraw from Britain but then Britons are attacked by the Picts and by Scots. Angles, Saxons, and other Germanic settlers arrive in Britain to assist the Britons and claim territory….</a:t>
            </a:r>
            <a:r>
              <a:rPr lang="en-US" altLang="en-US" sz="1800" b="1">
                <a:latin typeface="Antique Olive" pitchFamily="34" charset="0"/>
                <a:hlinkClick r:id="rId3"/>
              </a:rPr>
              <a:t>but they turn against their allies</a:t>
            </a:r>
            <a:br>
              <a:rPr lang="en-US" altLang="en-US" sz="1800" b="1">
                <a:latin typeface="Antique Olive" pitchFamily="34" charset="0"/>
                <a:hlinkClick r:id="rId3"/>
              </a:rPr>
            </a:br>
            <a:endParaRPr lang="en-US" altLang="en-US" sz="1800" b="1">
              <a:latin typeface="Antique Olive" pitchFamily="34" charset="0"/>
            </a:endParaRPr>
          </a:p>
          <a:p>
            <a:pPr>
              <a:lnSpc>
                <a:spcPct val="80000"/>
              </a:lnSpc>
            </a:pPr>
            <a:r>
              <a:rPr lang="en-US" altLang="en-US" sz="1800" b="1">
                <a:latin typeface="Antique Olive" pitchFamily="34" charset="0"/>
              </a:rPr>
              <a:t>5th-6th centuries Germanic peoples (Angles, Saxons, Jutes, Frisians) speaking West Germanic </a:t>
            </a:r>
            <a:r>
              <a:rPr lang="en-US" altLang="en-US" sz="1800" b="1">
                <a:latin typeface="Antique Olive" pitchFamily="34" charset="0"/>
                <a:hlinkClick r:id="rId4"/>
              </a:rPr>
              <a:t>dialects</a:t>
            </a:r>
            <a:r>
              <a:rPr lang="en-US" altLang="en-US" sz="1800" b="1">
                <a:latin typeface="Antique Olive" pitchFamily="34" charset="0"/>
              </a:rPr>
              <a:t> settle most of Britain. Celts retreat to distant areas of Britain: Ireland, Scotland, Wales(on northwest coast of France)</a:t>
            </a:r>
          </a:p>
          <a:p>
            <a:pPr>
              <a:lnSpc>
                <a:spcPct val="80000"/>
              </a:lnSpc>
            </a:pPr>
            <a:r>
              <a:rPr lang="en-US" altLang="en-US" sz="1800" b="1">
                <a:latin typeface="Antique Olive" pitchFamily="34" charset="0"/>
              </a:rPr>
              <a:t>Roman, Celtic, and Christian culture displaced from England.</a:t>
            </a:r>
            <a:br>
              <a:rPr lang="en-US" altLang="en-US" sz="1800" b="1">
                <a:latin typeface="Antique Olive" pitchFamily="34" charset="0"/>
              </a:rPr>
            </a:br>
            <a:r>
              <a:rPr lang="en-US" altLang="en-US" sz="1800" b="1">
                <a:latin typeface="Antique Olive" pitchFamily="34" charset="0"/>
              </a:rPr>
              <a:t/>
            </a:r>
            <a:br>
              <a:rPr lang="en-US" altLang="en-US" sz="1800" b="1">
                <a:latin typeface="Antique Olive" pitchFamily="34" charset="0"/>
              </a:rPr>
            </a:br>
            <a:endParaRPr lang="en-US" altLang="en-US" sz="1800" b="1">
              <a:latin typeface="Antique Olive" pitchFamily="34" charset="0"/>
            </a:endParaRPr>
          </a:p>
        </p:txBody>
      </p:sp>
      <p:sp>
        <p:nvSpPr>
          <p:cNvPr id="8195" name="AutoShape 3"/>
          <p:cNvSpPr>
            <a:spLocks noGrp="1" noChangeArrowheads="1"/>
          </p:cNvSpPr>
          <p:nvPr>
            <p:ph type="title"/>
          </p:nvPr>
        </p:nvSpPr>
        <p:spPr>
          <a:xfrm>
            <a:off x="609600" y="228600"/>
            <a:ext cx="7924800" cy="1143000"/>
          </a:xfrm>
          <a:prstGeom prst="roundRect">
            <a:avLst>
              <a:gd name="adj" fmla="val 21667"/>
            </a:avLst>
          </a:prstGeom>
          <a:noFill/>
          <a:ln/>
          <a:extLst>
            <a:ext uri="{91240B29-F687-4F45-9708-019B960494DF}">
              <a14:hiddenLine xmlns:a14="http://schemas.microsoft.com/office/drawing/2010/main" w="9525">
                <a:solidFill>
                  <a:schemeClr val="tx1"/>
                </a:solidFill>
                <a:round/>
                <a:headEnd/>
                <a:tailEnd/>
              </a14:hiddenLine>
            </a:ext>
          </a:extLst>
        </p:spPr>
        <p:txBody>
          <a:bodyPr anchor="b" anchorCtr="0"/>
          <a:lstStyle/>
          <a:p>
            <a:r>
              <a:rPr lang="en-US" altLang="en-US" sz="4000"/>
              <a:t>Old English – 450-1100</a:t>
            </a:r>
            <a:br>
              <a:rPr lang="en-US" altLang="en-US" sz="4000"/>
            </a:br>
            <a:r>
              <a:rPr lang="en-US" altLang="en-US" sz="2000"/>
              <a:t>Germanic Invasions of England zach</a:t>
            </a:r>
            <a:endParaRPr lang="en-US" altLang="en-US" sz="400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english-what-map"/>
          <p:cNvPicPr>
            <a:picLocks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295400" y="990600"/>
            <a:ext cx="7010400" cy="5678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9" name="Rectangle 3"/>
          <p:cNvSpPr>
            <a:spLocks noChangeArrowheads="1"/>
          </p:cNvSpPr>
          <p:nvPr/>
        </p:nvSpPr>
        <p:spPr bwMode="auto">
          <a:xfrm>
            <a:off x="381000" y="422275"/>
            <a:ext cx="83280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304800" algn="l"/>
              </a:tabLst>
              <a:defRPr>
                <a:solidFill>
                  <a:schemeClr val="tx1"/>
                </a:solidFill>
                <a:latin typeface="Arial" charset="0"/>
              </a:defRPr>
            </a:lvl1pPr>
            <a:lvl2pPr>
              <a:tabLst>
                <a:tab pos="304800" algn="l"/>
              </a:tabLst>
              <a:defRPr>
                <a:solidFill>
                  <a:schemeClr val="tx1"/>
                </a:solidFill>
                <a:latin typeface="Arial" charset="0"/>
              </a:defRPr>
            </a:lvl2pPr>
            <a:lvl3pPr>
              <a:tabLst>
                <a:tab pos="304800" algn="l"/>
              </a:tabLst>
              <a:defRPr>
                <a:solidFill>
                  <a:schemeClr val="tx1"/>
                </a:solidFill>
                <a:latin typeface="Arial" charset="0"/>
              </a:defRPr>
            </a:lvl3pPr>
            <a:lvl4pPr>
              <a:tabLst>
                <a:tab pos="304800" algn="l"/>
              </a:tabLst>
              <a:defRPr>
                <a:solidFill>
                  <a:schemeClr val="tx1"/>
                </a:solidFill>
                <a:latin typeface="Arial" charset="0"/>
              </a:defRPr>
            </a:lvl4pPr>
            <a:lvl5pPr>
              <a:tabLst>
                <a:tab pos="304800" algn="l"/>
              </a:tabLst>
              <a:defRPr>
                <a:solidFill>
                  <a:schemeClr val="tx1"/>
                </a:solidFill>
                <a:latin typeface="Arial" charset="0"/>
              </a:defRPr>
            </a:lvl5pPr>
            <a:lvl6pPr fontAlgn="base">
              <a:spcBef>
                <a:spcPct val="0"/>
              </a:spcBef>
              <a:spcAft>
                <a:spcPct val="0"/>
              </a:spcAft>
              <a:tabLst>
                <a:tab pos="304800" algn="l"/>
              </a:tabLst>
              <a:defRPr>
                <a:solidFill>
                  <a:schemeClr val="tx1"/>
                </a:solidFill>
                <a:latin typeface="Arial" charset="0"/>
              </a:defRPr>
            </a:lvl6pPr>
            <a:lvl7pPr fontAlgn="base">
              <a:spcBef>
                <a:spcPct val="0"/>
              </a:spcBef>
              <a:spcAft>
                <a:spcPct val="0"/>
              </a:spcAft>
              <a:tabLst>
                <a:tab pos="304800" algn="l"/>
              </a:tabLst>
              <a:defRPr>
                <a:solidFill>
                  <a:schemeClr val="tx1"/>
                </a:solidFill>
                <a:latin typeface="Arial" charset="0"/>
              </a:defRPr>
            </a:lvl7pPr>
            <a:lvl8pPr fontAlgn="base">
              <a:spcBef>
                <a:spcPct val="0"/>
              </a:spcBef>
              <a:spcAft>
                <a:spcPct val="0"/>
              </a:spcAft>
              <a:tabLst>
                <a:tab pos="304800" algn="l"/>
              </a:tabLst>
              <a:defRPr>
                <a:solidFill>
                  <a:schemeClr val="tx1"/>
                </a:solidFill>
                <a:latin typeface="Arial" charset="0"/>
              </a:defRPr>
            </a:lvl8pPr>
            <a:lvl9pPr fontAlgn="base">
              <a:spcBef>
                <a:spcPct val="0"/>
              </a:spcBef>
              <a:spcAft>
                <a:spcPct val="0"/>
              </a:spcAft>
              <a:tabLst>
                <a:tab pos="304800" algn="l"/>
              </a:tabLst>
              <a:defRPr>
                <a:solidFill>
                  <a:schemeClr val="tx1"/>
                </a:solidFill>
                <a:latin typeface="Arial" charset="0"/>
              </a:defRPr>
            </a:lvl9pPr>
          </a:lstStyle>
          <a:p>
            <a:pPr eaLnBrk="1" hangingPunct="1">
              <a:buFont typeface="Symbol" pitchFamily="18" charset="2"/>
              <a:buChar char=""/>
            </a:pPr>
            <a:r>
              <a:rPr lang="en-US" altLang="en-US"/>
              <a:t>Anglo Saxon or Old English language is the result of these Germanic invasions.</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Angelcynn?? </a:t>
            </a:r>
            <a:endParaRPr lang="en-CA" altLang="en-US"/>
          </a:p>
        </p:txBody>
      </p:sp>
      <p:sp>
        <p:nvSpPr>
          <p:cNvPr id="10243" name="Rectangle 3"/>
          <p:cNvSpPr>
            <a:spLocks noGrp="1" noChangeArrowheads="1"/>
          </p:cNvSpPr>
          <p:nvPr>
            <p:ph type="body" idx="4294967295"/>
          </p:nvPr>
        </p:nvSpPr>
        <p:spPr>
          <a:xfrm>
            <a:off x="609600" y="1676400"/>
            <a:ext cx="7772400" cy="4343400"/>
          </a:xfrm>
        </p:spPr>
        <p:txBody>
          <a:bodyPr/>
          <a:lstStyle/>
          <a:p>
            <a:pPr>
              <a:lnSpc>
                <a:spcPct val="80000"/>
              </a:lnSpc>
              <a:buFont typeface="Wingdings" pitchFamily="2" charset="2"/>
              <a:buNone/>
            </a:pPr>
            <a:r>
              <a:rPr lang="en-US" altLang="en-US" sz="2400" b="1">
                <a:latin typeface="Antique Olive" pitchFamily="34" charset="0"/>
              </a:rPr>
              <a:t>Anglo-Saxons were in control of Britain by sixth century; land renamed "England" (i.e. Angle-lond &gt; Engla-lond, "land of the Angles"), and the people "English" (i.e. Angles &gt; Anglisc)</a:t>
            </a:r>
            <a:endParaRPr lang="en-US" altLang="en-US" sz="2400"/>
          </a:p>
          <a:p>
            <a:pPr>
              <a:lnSpc>
                <a:spcPct val="80000"/>
              </a:lnSpc>
              <a:buFont typeface="Wingdings" pitchFamily="2" charset="2"/>
              <a:buNone/>
            </a:pPr>
            <a:r>
              <a:rPr lang="en-US" altLang="en-US" sz="2800"/>
              <a:t>The name England comes from Angles – people were called ‘Angelcynn’ (people of the angels) which then became Englaland (land of the angels).  </a:t>
            </a:r>
          </a:p>
          <a:p>
            <a:pPr>
              <a:lnSpc>
                <a:spcPct val="80000"/>
              </a:lnSpc>
              <a:buFont typeface="Wingdings" pitchFamily="2" charset="2"/>
              <a:buNone/>
            </a:pPr>
            <a:r>
              <a:rPr lang="en-US" altLang="en-US" sz="2800"/>
              <a:t>Words still existing form this period include house, woman, farm, man and love.</a:t>
            </a: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z="4000"/>
              <a:t>What is Beowulf?</a:t>
            </a:r>
            <a:br>
              <a:rPr lang="en-US" altLang="en-US" sz="4000"/>
            </a:br>
            <a:endParaRPr lang="en-US" altLang="en-US" sz="4000"/>
          </a:p>
        </p:txBody>
      </p:sp>
      <p:sp>
        <p:nvSpPr>
          <p:cNvPr id="28675" name="Rectangle 3"/>
          <p:cNvSpPr>
            <a:spLocks noGrp="1" noChangeArrowheads="1"/>
          </p:cNvSpPr>
          <p:nvPr>
            <p:ph type="body" idx="1"/>
          </p:nvPr>
        </p:nvSpPr>
        <p:spPr/>
        <p:txBody>
          <a:bodyPr/>
          <a:lstStyle/>
          <a:p>
            <a:pPr>
              <a:lnSpc>
                <a:spcPct val="80000"/>
              </a:lnSpc>
            </a:pPr>
            <a:r>
              <a:rPr lang="en-US" altLang="en-US" sz="2800"/>
              <a:t>The Old English language was mostly spoken, but it did have highly developed poetry and prose; the most famous of course, being the epic ballad of: BEOWULF</a:t>
            </a:r>
          </a:p>
          <a:p>
            <a:pPr>
              <a:lnSpc>
                <a:spcPct val="80000"/>
              </a:lnSpc>
            </a:pPr>
            <a:r>
              <a:rPr lang="en-US" altLang="en-US" sz="2800"/>
              <a:t>Beowulf: the earliest known recorded (written around 8th century) epic ballad.  Since the poem takes place in Scandinavia, it provides some information about customs and traditions of the people of this time and place:</a:t>
            </a:r>
          </a:p>
          <a:p>
            <a:pPr>
              <a:lnSpc>
                <a:spcPct val="80000"/>
              </a:lnSpc>
            </a:pPr>
            <a:r>
              <a:rPr lang="en-US" altLang="en-US">
                <a:hlinkClick r:id="rId2"/>
              </a:rPr>
              <a:t>http://faculty.virginia.edu/OldEnglish/Beowulf.Readings/Prologue.html</a:t>
            </a:r>
            <a:endParaRPr lang="en-US" altLang="en-US"/>
          </a:p>
          <a:p>
            <a:pPr>
              <a:lnSpc>
                <a:spcPct val="80000"/>
              </a:lnSpc>
              <a:buFont typeface="Wingdings" pitchFamily="2" charset="2"/>
              <a:buNone/>
            </a:pPr>
            <a:endParaRPr lang="en-US" altLang="en-US"/>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Beowulf- not on handout</a:t>
            </a:r>
          </a:p>
        </p:txBody>
      </p:sp>
      <p:sp>
        <p:nvSpPr>
          <p:cNvPr id="29699" name="Rectangle 3"/>
          <p:cNvSpPr>
            <a:spLocks noGrp="1" noChangeArrowheads="1"/>
          </p:cNvSpPr>
          <p:nvPr>
            <p:ph type="body" idx="1"/>
          </p:nvPr>
        </p:nvSpPr>
        <p:spPr>
          <a:xfrm>
            <a:off x="457200" y="1219200"/>
            <a:ext cx="8229600" cy="5334000"/>
          </a:xfrm>
        </p:spPr>
        <p:txBody>
          <a:bodyPr/>
          <a:lstStyle/>
          <a:p>
            <a:pPr>
              <a:lnSpc>
                <a:spcPct val="90000"/>
              </a:lnSpc>
            </a:pPr>
            <a:r>
              <a:rPr lang="en-US" altLang="en-US" sz="2800">
                <a:latin typeface="Bookman Old Style" pitchFamily="18" charset="0"/>
              </a:rPr>
              <a:t>Unknown date of composition (roughly 8</a:t>
            </a:r>
            <a:r>
              <a:rPr lang="en-US" altLang="en-US" sz="2800" baseline="30000">
                <a:latin typeface="Bookman Old Style" pitchFamily="18" charset="0"/>
              </a:rPr>
              <a:t>th</a:t>
            </a:r>
            <a:r>
              <a:rPr lang="en-US" altLang="en-US" sz="2800">
                <a:latin typeface="Bookman Old Style" pitchFamily="18" charset="0"/>
              </a:rPr>
              <a:t>-11</a:t>
            </a:r>
            <a:r>
              <a:rPr lang="en-US" altLang="en-US" sz="2800" baseline="30000">
                <a:latin typeface="Bookman Old Style" pitchFamily="18" charset="0"/>
              </a:rPr>
              <a:t>th</a:t>
            </a:r>
            <a:r>
              <a:rPr lang="en-US" altLang="en-US" sz="2800">
                <a:latin typeface="Bookman Old Style" pitchFamily="18" charset="0"/>
              </a:rPr>
              <a:t> Century CE)</a:t>
            </a:r>
            <a:r>
              <a:rPr lang="en-US" altLang="en-US" sz="2800"/>
              <a:t>  around 700 A.D.</a:t>
            </a:r>
          </a:p>
          <a:p>
            <a:pPr>
              <a:lnSpc>
                <a:spcPct val="90000"/>
              </a:lnSpc>
            </a:pPr>
            <a:r>
              <a:rPr lang="en-US" altLang="en-US" sz="2800"/>
              <a:t>The story had been in circulation as an oral narrative for many years before it was written.</a:t>
            </a:r>
          </a:p>
          <a:p>
            <a:pPr>
              <a:lnSpc>
                <a:spcPct val="90000"/>
              </a:lnSpc>
            </a:pPr>
            <a:r>
              <a:rPr lang="en-US" altLang="en-US" sz="2800"/>
              <a:t>The action of the poem takes place around 500 AD</a:t>
            </a:r>
          </a:p>
          <a:p>
            <a:pPr>
              <a:lnSpc>
                <a:spcPct val="90000"/>
              </a:lnSpc>
            </a:pPr>
            <a:r>
              <a:rPr lang="en-US" altLang="en-US" sz="2800"/>
              <a:t>Poet is reviving the heroic language, style and values and pagan values of ancient Germanic oral poetry</a:t>
            </a:r>
          </a:p>
          <a:p>
            <a:pPr>
              <a:lnSpc>
                <a:spcPct val="90000"/>
              </a:lnSpc>
              <a:buClr>
                <a:schemeClr val="tx1"/>
              </a:buClr>
              <a:buFont typeface="Wingdings" pitchFamily="2" charset="2"/>
              <a:buChar char="v"/>
            </a:pPr>
            <a:r>
              <a:rPr lang="en-US" altLang="en-US" sz="2800">
                <a:latin typeface="Bookman Old Style" pitchFamily="18" charset="0"/>
              </a:rPr>
              <a:t>Unknown author; possibly one Christian author in Anglo-Saxon England</a:t>
            </a:r>
          </a:p>
          <a:p>
            <a:pPr>
              <a:lnSpc>
                <a:spcPct val="90000"/>
              </a:lnSpc>
            </a:pPr>
            <a:endParaRPr lang="en-US" altLang="en-US" sz="2800"/>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Cliff</Template>
  <TotalTime>176</TotalTime>
  <Words>2299</Words>
  <Application>Microsoft Office PowerPoint</Application>
  <PresentationFormat>On-screen Show (4:3)</PresentationFormat>
  <Paragraphs>175</Paragraphs>
  <Slides>32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Times New Roman</vt:lpstr>
      <vt:lpstr>Verdana</vt:lpstr>
      <vt:lpstr>Wingdings</vt:lpstr>
      <vt:lpstr>Antique Olive</vt:lpstr>
      <vt:lpstr>Symbol</vt:lpstr>
      <vt:lpstr>Bookman Old Style</vt:lpstr>
      <vt:lpstr>Cliff</vt:lpstr>
      <vt:lpstr>The History of the English Language</vt:lpstr>
      <vt:lpstr>What is Indo European? () </vt:lpstr>
      <vt:lpstr>What is Germanic ? ()</vt:lpstr>
      <vt:lpstr>Old English – 450-1100 </vt:lpstr>
      <vt:lpstr>Old English – 450-1100 Germanic Invasions of England zach</vt:lpstr>
      <vt:lpstr>PowerPoint Presentation</vt:lpstr>
      <vt:lpstr>Angelcynn?? </vt:lpstr>
      <vt:lpstr>What is Beowulf? </vt:lpstr>
      <vt:lpstr>Beowulf- not on handout</vt:lpstr>
      <vt:lpstr>Beowulf cont….</vt:lpstr>
      <vt:lpstr>Anglo-Saxon Futhorc  </vt:lpstr>
      <vt:lpstr>These symbols could represent both sounds and ideas</vt:lpstr>
      <vt:lpstr>Old English Language- </vt:lpstr>
      <vt:lpstr>Old English alphabet: </vt:lpstr>
      <vt:lpstr>Take particular note of these features in the Old English Alphabet (not on your handout): </vt:lpstr>
      <vt:lpstr>Any idea what this might say?</vt:lpstr>
      <vt:lpstr>More development  </vt:lpstr>
      <vt:lpstr>More development  </vt:lpstr>
      <vt:lpstr>Defining Characteristics of Old English</vt:lpstr>
      <vt:lpstr>Borrowings in Old English </vt:lpstr>
      <vt:lpstr>PowerPoint Presentation</vt:lpstr>
      <vt:lpstr>MAJOR CHANGES FROM  OE TO ME: </vt:lpstr>
      <vt:lpstr> Middle English Defining characteristics 1100-1450 </vt:lpstr>
      <vt:lpstr>Middle English cont…. </vt:lpstr>
      <vt:lpstr>Middle English cont….  </vt:lpstr>
      <vt:lpstr>Medieval Religious Pilgrimmages</vt:lpstr>
      <vt:lpstr>MODERN RELIGIOUS RELICS?</vt:lpstr>
      <vt:lpstr> Modern English  1450 – Onwards WHO IS WILLIAM CAXTON? - </vt:lpstr>
      <vt:lpstr>Modern English  </vt:lpstr>
      <vt:lpstr>Renaissance 1485-1660  </vt:lpstr>
      <vt:lpstr>Enlightenment 1660-1780  </vt:lpstr>
      <vt:lpstr>The Romantic period 1780-1830 ()</vt:lpstr>
    </vt:vector>
  </TitlesOfParts>
  <Company>O.C.D.S.B.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History of the English Language</dc:title>
  <dc:creator>OCDSB User</dc:creator>
  <cp:lastModifiedBy>Jenna Dynie   </cp:lastModifiedBy>
  <cp:revision>15</cp:revision>
  <dcterms:created xsi:type="dcterms:W3CDTF">2012-04-23T12:48:10Z</dcterms:created>
  <dcterms:modified xsi:type="dcterms:W3CDTF">2015-01-07T17:22:33Z</dcterms:modified>
</cp:coreProperties>
</file>